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2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activeX/activeX4.xml" ContentType="application/vnd.ms-office.activeX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ctiveX/activeX5.xml" ContentType="application/vnd.ms-office.activeX+xml"/>
  <Override PartName="/ppt/notesSlides/notesSlide41.xml" ContentType="application/vnd.openxmlformats-officedocument.presentationml.notesSlide+xml"/>
  <Override PartName="/ppt/activeX/activeX6.xml" ContentType="application/vnd.ms-office.activeX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320" r:id="rId3"/>
    <p:sldId id="293" r:id="rId4"/>
    <p:sldId id="292" r:id="rId5"/>
    <p:sldId id="260" r:id="rId6"/>
    <p:sldId id="321" r:id="rId7"/>
    <p:sldId id="323" r:id="rId8"/>
    <p:sldId id="324" r:id="rId9"/>
    <p:sldId id="325" r:id="rId10"/>
    <p:sldId id="326" r:id="rId11"/>
    <p:sldId id="327" r:id="rId12"/>
    <p:sldId id="332" r:id="rId13"/>
    <p:sldId id="328" r:id="rId14"/>
    <p:sldId id="330" r:id="rId15"/>
    <p:sldId id="331" r:id="rId16"/>
    <p:sldId id="333" r:id="rId17"/>
    <p:sldId id="334" r:id="rId18"/>
    <p:sldId id="335" r:id="rId19"/>
    <p:sldId id="377" r:id="rId20"/>
    <p:sldId id="378" r:id="rId21"/>
    <p:sldId id="379" r:id="rId22"/>
    <p:sldId id="380" r:id="rId23"/>
    <p:sldId id="336" r:id="rId24"/>
    <p:sldId id="337" r:id="rId25"/>
    <p:sldId id="338" r:id="rId26"/>
    <p:sldId id="370" r:id="rId27"/>
    <p:sldId id="339" r:id="rId28"/>
    <p:sldId id="340" r:id="rId29"/>
    <p:sldId id="341" r:id="rId30"/>
    <p:sldId id="381" r:id="rId31"/>
    <p:sldId id="382" r:id="rId32"/>
    <p:sldId id="342" r:id="rId33"/>
    <p:sldId id="343" r:id="rId34"/>
    <p:sldId id="344" r:id="rId35"/>
    <p:sldId id="371" r:id="rId36"/>
    <p:sldId id="372" r:id="rId37"/>
    <p:sldId id="373" r:id="rId38"/>
    <p:sldId id="374" r:id="rId39"/>
    <p:sldId id="375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49" r:id="rId48"/>
    <p:sldId id="367" r:id="rId49"/>
    <p:sldId id="359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76" r:id="rId59"/>
    <p:sldId id="385" r:id="rId60"/>
    <p:sldId id="368" r:id="rId61"/>
    <p:sldId id="369" r:id="rId6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 autoAdjust="0"/>
    <p:restoredTop sz="89241" autoAdjust="0"/>
  </p:normalViewPr>
  <p:slideViewPr>
    <p:cSldViewPr snapToGrid="0">
      <p:cViewPr varScale="1">
        <p:scale>
          <a:sx n="63" d="100"/>
          <a:sy n="63" d="100"/>
        </p:scale>
        <p:origin x="-114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019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A3F758-F590-4220-AEF4-42C00B45C69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22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AA563-319D-42FD-A8C6-E9535E551A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6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54A769-6508-4B69-8286-75D3A875613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5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63E156-1DB4-4E8B-9354-4C1514D3DC1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79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AA563-319D-42FD-A8C6-E9535E551A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2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4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05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7D2CC3-B0D6-4F5D-97D1-FF1CF19D971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5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7783D5-858E-4E82-B637-D03A7B805F6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20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8EB24C-6BF3-4C8F-94B0-0D25388AB34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8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A3AA22-B12B-4402-8D25-2CD14F54E5B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25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57D85E1-A951-457A-BCAB-EE4BAE568CAC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6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75929-094A-424B-915B-FDE19183DA8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9E93D9-DA15-45E4-9F59-26128FBB253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2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67F169-87C6-4A6F-BB0F-6F706CDC735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3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67F169-87C6-4A6F-BB0F-6F706CDC735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0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38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4232AEEF-CA8B-4CA6-BC2B-89357CA92E8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32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5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4232AEEF-CA8B-4CA6-BC2B-89357CA92E8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33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4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2FF5C4-07C8-470C-A603-A735EF91D3D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16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54EB99C5-044A-4E02-BBED-A94C4D6B2B36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89EA09-42C5-4B37-BCAA-ADB070CC28D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93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9F0A2C61-C5D4-4847-B74E-C4CED7EEBC0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52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691BFA17-ADD5-4B5B-BA5E-C7BFBE5940D1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0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04D8085-3AA3-4BA0-835A-808631826A3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7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82D0D616-8ADF-42FE-B0B6-D91B58FF720D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65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9B9F60-0CC9-467B-9EC4-9E3B4D409902}" type="slidenum">
              <a:rPr lang="zh-CN" altLang="en-US" sz="1200"/>
              <a:pPr eaLnBrk="1" hangingPunct="1"/>
              <a:t>48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886442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6651E4-7D9B-49A6-BD7B-BF9C6CB37010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77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69682B-0CE7-4CAC-BE89-FA13F0898F1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32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74A904-A541-45B6-8669-0E657066A07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01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E3EEC7-4FF5-4F05-B9C7-00060A78D31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81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2D3BE-0220-4E0A-B59A-C37DF0425A4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3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E9FFC5-D98D-418F-853F-D96BBAB447E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6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AD7D57-71C7-4B5D-AF4F-ADB571923D7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79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32F33C-8CA5-43C6-BDE4-AE6E46F0E0E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27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179A11-EC11-46D5-A8B3-31EFF8A6E44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09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D88E0EA-6AA4-4EF0-BB05-EEB5BA7E5BF3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58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94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D88E0EA-6AA4-4EF0-BB05-EEB5BA7E5BF3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59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8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8C701E-36D1-41B5-9AAE-A5775F2C2A6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2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A5AF13-400D-4D16-A93B-A8573096E98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8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0E83CF-F373-46AE-9406-8B85DBE33E3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4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08A5AD-FF0A-4C5C-8A64-64AA63B10C0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1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C35913-A883-4B2A-B145-7CDEB329621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6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84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740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72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28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74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8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2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615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56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7159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82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11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0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1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47.png"/><Relationship Id="rId21" Type="http://schemas.openxmlformats.org/officeDocument/2006/relationships/image" Target="../media/image98.png"/><Relationship Id="rId7" Type="http://schemas.openxmlformats.org/officeDocument/2006/relationships/image" Target="../media/image51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49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48.png"/><Relationship Id="rId9" Type="http://schemas.openxmlformats.org/officeDocument/2006/relationships/image" Target="../media/image861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45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12" Type="http://schemas.openxmlformats.org/officeDocument/2006/relationships/image" Target="../media/image60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0.png"/><Relationship Id="rId11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1.png"/><Relationship Id="rId21" Type="http://schemas.openxmlformats.org/officeDocument/2006/relationships/image" Target="../media/image8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84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85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84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1.png"/><Relationship Id="rId3" Type="http://schemas.openxmlformats.org/officeDocument/2006/relationships/image" Target="../media/image121.png"/><Relationship Id="rId7" Type="http://schemas.openxmlformats.org/officeDocument/2006/relationships/image" Target="../media/image126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1" Type="http://schemas.openxmlformats.org/officeDocument/2006/relationships/image" Target="../media/image15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69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630.png"/><Relationship Id="rId10" Type="http://schemas.openxmlformats.org/officeDocument/2006/relationships/image" Target="../media/image1550.png"/><Relationship Id="rId4" Type="http://schemas.openxmlformats.org/officeDocument/2006/relationships/image" Target="../media/image170.png"/><Relationship Id="rId9" Type="http://schemas.openxmlformats.org/officeDocument/2006/relationships/image" Target="../media/image154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75.png"/><Relationship Id="rId26" Type="http://schemas.openxmlformats.org/officeDocument/2006/relationships/image" Target="../media/image186.png"/><Relationship Id="rId3" Type="http://schemas.openxmlformats.org/officeDocument/2006/relationships/image" Target="../media/image171.png"/><Relationship Id="rId21" Type="http://schemas.openxmlformats.org/officeDocument/2006/relationships/image" Target="../media/image177.png"/><Relationship Id="rId12" Type="http://schemas.openxmlformats.org/officeDocument/2006/relationships/image" Target="../media/image179.png"/><Relationship Id="rId17" Type="http://schemas.openxmlformats.org/officeDocument/2006/relationships/image" Target="../media/image173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3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24" Type="http://schemas.openxmlformats.org/officeDocument/2006/relationships/image" Target="../media/image184.png"/><Relationship Id="rId15" Type="http://schemas.openxmlformats.org/officeDocument/2006/relationships/image" Target="../media/image182.png"/><Relationship Id="rId23" Type="http://schemas.openxmlformats.org/officeDocument/2006/relationships/image" Target="../media/image181.png"/><Relationship Id="rId19" Type="http://schemas.openxmlformats.org/officeDocument/2006/relationships/image" Target="../media/image1713.png"/><Relationship Id="rId9" Type="http://schemas.openxmlformats.org/officeDocument/2006/relationships/image" Target="../media/image174.png"/><Relationship Id="rId14" Type="http://schemas.openxmlformats.org/officeDocument/2006/relationships/image" Target="../media/image172.png"/><Relationship Id="rId22" Type="http://schemas.openxmlformats.org/officeDocument/2006/relationships/image" Target="../media/image178.png"/><Relationship Id="rId27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0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3.png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90.png"/><Relationship Id="rId5" Type="http://schemas.openxmlformats.org/officeDocument/2006/relationships/image" Target="../media/image1261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1.png"/><Relationship Id="rId3" Type="http://schemas.openxmlformats.org/officeDocument/2006/relationships/image" Target="../media/image1411.png"/><Relationship Id="rId7" Type="http://schemas.openxmlformats.org/officeDocument/2006/relationships/image" Target="../media/image16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1.png"/><Relationship Id="rId11" Type="http://schemas.openxmlformats.org/officeDocument/2006/relationships/image" Target="../media/image1691.png"/><Relationship Id="rId5" Type="http://schemas.openxmlformats.org/officeDocument/2006/relationships/image" Target="../media/image1671.png"/><Relationship Id="rId10" Type="http://schemas.openxmlformats.org/officeDocument/2006/relationships/image" Target="../media/image1751.png"/><Relationship Id="rId4" Type="http://schemas.openxmlformats.org/officeDocument/2006/relationships/image" Target="../media/image1662.png"/><Relationship Id="rId9" Type="http://schemas.openxmlformats.org/officeDocument/2006/relationships/image" Target="../media/image1741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0.png"/><Relationship Id="rId21" Type="http://schemas.openxmlformats.org/officeDocument/2006/relationships/image" Target="../media/image1701.png"/><Relationship Id="rId25" Type="http://schemas.openxmlformats.org/officeDocument/2006/relationships/image" Target="../media/image1790.png"/><Relationship Id="rId33" Type="http://schemas.openxmlformats.org/officeDocument/2006/relationships/image" Target="../media/image1900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1840.png"/><Relationship Id="rId29" Type="http://schemas.openxmlformats.org/officeDocument/2006/relationships/image" Target="../media/image1860.png"/><Relationship Id="rId1" Type="http://schemas.openxmlformats.org/officeDocument/2006/relationships/slideLayout" Target="../slideLayouts/slideLayout8.xml"/><Relationship Id="rId24" Type="http://schemas.openxmlformats.org/officeDocument/2006/relationships/image" Target="../media/image1761.png"/><Relationship Id="rId32" Type="http://schemas.openxmlformats.org/officeDocument/2006/relationships/image" Target="../media/image189.png"/><Relationship Id="rId15" Type="http://schemas.openxmlformats.org/officeDocument/2006/relationships/image" Target="../media/image1830.png"/><Relationship Id="rId23" Type="http://schemas.openxmlformats.org/officeDocument/2006/relationships/image" Target="../media/image1721.png"/><Relationship Id="rId28" Type="http://schemas.openxmlformats.org/officeDocument/2006/relationships/image" Target="../media/image1850.png"/><Relationship Id="rId10" Type="http://schemas.openxmlformats.org/officeDocument/2006/relationships/image" Target="../media/image1820.png"/><Relationship Id="rId31" Type="http://schemas.openxmlformats.org/officeDocument/2006/relationships/image" Target="../media/image1880.png"/><Relationship Id="rId22" Type="http://schemas.openxmlformats.org/officeDocument/2006/relationships/image" Target="../media/image1712.png"/><Relationship Id="rId27" Type="http://schemas.openxmlformats.org/officeDocument/2006/relationships/image" Target="../media/image1811.png"/><Relationship Id="rId30" Type="http://schemas.openxmlformats.org/officeDocument/2006/relationships/image" Target="../media/image18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2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5" Type="http://schemas.openxmlformats.org/officeDocument/2006/relationships/image" Target="../media/image1930.png"/><Relationship Id="rId4" Type="http://schemas.openxmlformats.org/officeDocument/2006/relationships/image" Target="../media/image19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3" Type="http://schemas.openxmlformats.org/officeDocument/2006/relationships/image" Target="../media/image1970.png"/><Relationship Id="rId7" Type="http://schemas.openxmlformats.org/officeDocument/2006/relationships/image" Target="../media/image2011.png"/><Relationship Id="rId12" Type="http://schemas.openxmlformats.org/officeDocument/2006/relationships/image" Target="../media/image2060.png"/><Relationship Id="rId17" Type="http://schemas.openxmlformats.org/officeDocument/2006/relationships/image" Target="../media/image21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230.png"/><Relationship Id="rId18" Type="http://schemas.openxmlformats.org/officeDocument/2006/relationships/image" Target="../media/image2250.png"/><Relationship Id="rId7" Type="http://schemas.openxmlformats.org/officeDocument/2006/relationships/image" Target="../media/image2160.png"/><Relationship Id="rId12" Type="http://schemas.openxmlformats.org/officeDocument/2006/relationships/image" Target="../media/image2220.png"/><Relationship Id="rId17" Type="http://schemas.openxmlformats.org/officeDocument/2006/relationships/image" Target="../media/image227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0.png"/><Relationship Id="rId11" Type="http://schemas.openxmlformats.org/officeDocument/2006/relationships/image" Target="../media/image2211.png"/><Relationship Id="rId5" Type="http://schemas.openxmlformats.org/officeDocument/2006/relationships/image" Target="../media/image1771.png"/><Relationship Id="rId15" Type="http://schemas.openxmlformats.org/officeDocument/2006/relationships/image" Target="../media/image2170.png"/><Relationship Id="rId10" Type="http://schemas.openxmlformats.org/officeDocument/2006/relationships/image" Target="../media/image2200.png"/><Relationship Id="rId4" Type="http://schemas.openxmlformats.org/officeDocument/2006/relationships/image" Target="../media/image2150.png"/><Relationship Id="rId9" Type="http://schemas.openxmlformats.org/officeDocument/2006/relationships/image" Target="../media/image2190.png"/><Relationship Id="rId14" Type="http://schemas.openxmlformats.org/officeDocument/2006/relationships/image" Target="../media/image22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0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9" Type="http://schemas.openxmlformats.org/officeDocument/2006/relationships/image" Target="../media/image233.png"/><Relationship Id="rId4" Type="http://schemas.openxmlformats.org/officeDocument/2006/relationships/image" Target="../media/image2280.png"/><Relationship Id="rId14" Type="http://schemas.openxmlformats.org/officeDocument/2006/relationships/image" Target="../media/image2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9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41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3" Type="http://schemas.openxmlformats.org/officeDocument/2006/relationships/image" Target="../media/image242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510.png"/><Relationship Id="rId18" Type="http://schemas.openxmlformats.org/officeDocument/2006/relationships/image" Target="../media/image3090.png"/><Relationship Id="rId3" Type="http://schemas.openxmlformats.org/officeDocument/2006/relationships/image" Target="../media/image1511.png"/><Relationship Id="rId21" Type="http://schemas.openxmlformats.org/officeDocument/2006/relationships/image" Target="../media/image330.png"/><Relationship Id="rId7" Type="http://schemas.openxmlformats.org/officeDocument/2006/relationships/image" Target="../media/image1910.png"/><Relationship Id="rId12" Type="http://schemas.openxmlformats.org/officeDocument/2006/relationships/image" Target="../media/image2410.png"/><Relationship Id="rId17" Type="http://schemas.openxmlformats.org/officeDocument/2006/relationships/image" Target="../media/image2910.png"/><Relationship Id="rId2" Type="http://schemas.openxmlformats.org/officeDocument/2006/relationships/image" Target="../media/image1410.png"/><Relationship Id="rId16" Type="http://schemas.openxmlformats.org/officeDocument/2006/relationships/image" Target="../media/image2810.png"/><Relationship Id="rId20" Type="http://schemas.openxmlformats.org/officeDocument/2006/relationships/image" Target="../media/image3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11" Type="http://schemas.openxmlformats.org/officeDocument/2006/relationships/image" Target="../media/image2310.png"/><Relationship Id="rId5" Type="http://schemas.openxmlformats.org/officeDocument/2006/relationships/image" Target="../media/image1710.png"/><Relationship Id="rId15" Type="http://schemas.openxmlformats.org/officeDocument/2006/relationships/image" Target="../media/image2710.png"/><Relationship Id="rId10" Type="http://schemas.openxmlformats.org/officeDocument/2006/relationships/image" Target="../media/image2210.png"/><Relationship Id="rId19" Type="http://schemas.openxmlformats.org/officeDocument/2006/relationships/image" Target="../media/image310.png"/><Relationship Id="rId4" Type="http://schemas.openxmlformats.org/officeDocument/2006/relationships/image" Target="../media/image1610.png"/><Relationship Id="rId9" Type="http://schemas.openxmlformats.org/officeDocument/2006/relationships/image" Target="../media/image2110.png"/><Relationship Id="rId14" Type="http://schemas.openxmlformats.org/officeDocument/2006/relationships/image" Target="../media/image2610.png"/><Relationship Id="rId22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image" Target="../media/image350.png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31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850.png"/><Relationship Id="rId18" Type="http://schemas.openxmlformats.org/officeDocument/2006/relationships/image" Target="../media/image900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930.png"/><Relationship Id="rId7" Type="http://schemas.openxmlformats.org/officeDocument/2006/relationships/image" Target="../media/image328.png"/><Relationship Id="rId12" Type="http://schemas.openxmlformats.org/officeDocument/2006/relationships/image" Target="../media/image331.png"/><Relationship Id="rId17" Type="http://schemas.openxmlformats.org/officeDocument/2006/relationships/image" Target="../media/image89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80.png"/><Relationship Id="rId20" Type="http://schemas.openxmlformats.org/officeDocument/2006/relationships/image" Target="../media/image92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2.emf"/><Relationship Id="rId11" Type="http://schemas.openxmlformats.org/officeDocument/2006/relationships/image" Target="../media/image830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870.png"/><Relationship Id="rId10" Type="http://schemas.openxmlformats.org/officeDocument/2006/relationships/image" Target="../media/image820.png"/><Relationship Id="rId19" Type="http://schemas.openxmlformats.org/officeDocument/2006/relationships/image" Target="../media/image910.png"/><Relationship Id="rId4" Type="http://schemas.openxmlformats.org/officeDocument/2006/relationships/image" Target="../media/image241.emf"/><Relationship Id="rId9" Type="http://schemas.openxmlformats.org/officeDocument/2006/relationships/image" Target="../media/image810.png"/><Relationship Id="rId14" Type="http://schemas.openxmlformats.org/officeDocument/2006/relationships/image" Target="../media/image860.png"/><Relationship Id="rId22" Type="http://schemas.openxmlformats.org/officeDocument/2006/relationships/image" Target="../media/image9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0.png"/><Relationship Id="rId11" Type="http://schemas.openxmlformats.org/officeDocument/2006/relationships/image" Target="../media/image333.png"/><Relationship Id="rId5" Type="http://schemas.openxmlformats.org/officeDocument/2006/relationships/image" Target="../media/image980.png"/><Relationship Id="rId10" Type="http://schemas.openxmlformats.org/officeDocument/2006/relationships/image" Target="../media/image332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3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0.png"/><Relationship Id="rId13" Type="http://schemas.openxmlformats.org/officeDocument/2006/relationships/image" Target="../media/image244.png"/><Relationship Id="rId3" Type="http://schemas.openxmlformats.org/officeDocument/2006/relationships/image" Target="../media/image2580.png"/><Relationship Id="rId7" Type="http://schemas.openxmlformats.org/officeDocument/2006/relationships/image" Target="../media/image2620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11.png"/><Relationship Id="rId11" Type="http://schemas.openxmlformats.org/officeDocument/2006/relationships/image" Target="../media/image2660.png"/><Relationship Id="rId5" Type="http://schemas.openxmlformats.org/officeDocument/2006/relationships/image" Target="../media/image2600.png"/><Relationship Id="rId10" Type="http://schemas.openxmlformats.org/officeDocument/2006/relationships/image" Target="../media/image2650.png"/><Relationship Id="rId4" Type="http://schemas.openxmlformats.org/officeDocument/2006/relationships/image" Target="../media/image2570.png"/><Relationship Id="rId9" Type="http://schemas.openxmlformats.org/officeDocument/2006/relationships/image" Target="../media/image2640.png"/><Relationship Id="rId14" Type="http://schemas.openxmlformats.org/officeDocument/2006/relationships/image" Target="../media/image26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0.png"/><Relationship Id="rId13" Type="http://schemas.openxmlformats.org/officeDocument/2006/relationships/image" Target="../media/image2790.png"/><Relationship Id="rId18" Type="http://schemas.openxmlformats.org/officeDocument/2006/relationships/image" Target="../media/image2840.png"/><Relationship Id="rId3" Type="http://schemas.openxmlformats.org/officeDocument/2006/relationships/image" Target="../media/image53.png"/><Relationship Id="rId7" Type="http://schemas.openxmlformats.org/officeDocument/2006/relationships/image" Target="../media/image2730.png"/><Relationship Id="rId12" Type="http://schemas.openxmlformats.org/officeDocument/2006/relationships/image" Target="../media/image2780.png"/><Relationship Id="rId17" Type="http://schemas.openxmlformats.org/officeDocument/2006/relationships/image" Target="../media/image283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20.png"/><Relationship Id="rId20" Type="http://schemas.openxmlformats.org/officeDocument/2006/relationships/image" Target="../media/image28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5.png"/><Relationship Id="rId11" Type="http://schemas.openxmlformats.org/officeDocument/2006/relationships/image" Target="../media/image2770.png"/><Relationship Id="rId5" Type="http://schemas.openxmlformats.org/officeDocument/2006/relationships/image" Target="../media/image2590.png"/><Relationship Id="rId15" Type="http://schemas.openxmlformats.org/officeDocument/2006/relationships/image" Target="../media/image2811.png"/><Relationship Id="rId10" Type="http://schemas.openxmlformats.org/officeDocument/2006/relationships/image" Target="../media/image2760.png"/><Relationship Id="rId19" Type="http://schemas.openxmlformats.org/officeDocument/2006/relationships/image" Target="../media/image2850.png"/><Relationship Id="rId4" Type="http://schemas.openxmlformats.org/officeDocument/2006/relationships/image" Target="../media/image2700.png"/><Relationship Id="rId9" Type="http://schemas.openxmlformats.org/officeDocument/2006/relationships/image" Target="../media/image2750.png"/><Relationship Id="rId14" Type="http://schemas.openxmlformats.org/officeDocument/2006/relationships/image" Target="../media/image28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13" Type="http://schemas.openxmlformats.org/officeDocument/2006/relationships/image" Target="../media/image3160.png"/><Relationship Id="rId18" Type="http://schemas.openxmlformats.org/officeDocument/2006/relationships/image" Target="../media/image3220.png"/><Relationship Id="rId3" Type="http://schemas.openxmlformats.org/officeDocument/2006/relationships/image" Target="../media/image3051.png"/><Relationship Id="rId7" Type="http://schemas.openxmlformats.org/officeDocument/2006/relationships/image" Target="../media/image246.png"/><Relationship Id="rId12" Type="http://schemas.openxmlformats.org/officeDocument/2006/relationships/image" Target="../media/image3150.png"/><Relationship Id="rId17" Type="http://schemas.openxmlformats.org/officeDocument/2006/relationships/image" Target="../media/image321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1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81.png"/><Relationship Id="rId11" Type="http://schemas.openxmlformats.org/officeDocument/2006/relationships/image" Target="../media/image3140.png"/><Relationship Id="rId5" Type="http://schemas.openxmlformats.org/officeDocument/2006/relationships/image" Target="../media/image3071.png"/><Relationship Id="rId15" Type="http://schemas.openxmlformats.org/officeDocument/2006/relationships/image" Target="../media/image3180.png"/><Relationship Id="rId10" Type="http://schemas.openxmlformats.org/officeDocument/2006/relationships/image" Target="../media/image3131.png"/><Relationship Id="rId4" Type="http://schemas.openxmlformats.org/officeDocument/2006/relationships/image" Target="../media/image3061.png"/><Relationship Id="rId9" Type="http://schemas.openxmlformats.org/officeDocument/2006/relationships/image" Target="../media/image3120.png"/><Relationship Id="rId14" Type="http://schemas.openxmlformats.org/officeDocument/2006/relationships/image" Target="../media/image3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0.png"/><Relationship Id="rId13" Type="http://schemas.openxmlformats.org/officeDocument/2006/relationships/image" Target="../media/image2940.png"/><Relationship Id="rId3" Type="http://schemas.openxmlformats.org/officeDocument/2006/relationships/image" Target="../media/image2950.png"/><Relationship Id="rId7" Type="http://schemas.openxmlformats.org/officeDocument/2006/relationships/image" Target="../media/image2980.png"/><Relationship Id="rId12" Type="http://schemas.openxmlformats.org/officeDocument/2006/relationships/image" Target="../media/image29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70.png"/><Relationship Id="rId11" Type="http://schemas.openxmlformats.org/officeDocument/2006/relationships/image" Target="../media/image2920.png"/><Relationship Id="rId5" Type="http://schemas.openxmlformats.org/officeDocument/2006/relationships/image" Target="../media/image2960.png"/><Relationship Id="rId10" Type="http://schemas.openxmlformats.org/officeDocument/2006/relationships/image" Target="../media/image2911.png"/><Relationship Id="rId4" Type="http://schemas.openxmlformats.org/officeDocument/2006/relationships/image" Target="../media/image53.png"/><Relationship Id="rId9" Type="http://schemas.openxmlformats.org/officeDocument/2006/relationships/image" Target="../media/image3000.png"/><Relationship Id="rId14" Type="http://schemas.openxmlformats.org/officeDocument/2006/relationships/image" Target="../media/image30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0.png"/><Relationship Id="rId3" Type="http://schemas.openxmlformats.org/officeDocument/2006/relationships/image" Target="../media/image3060.png"/><Relationship Id="rId7" Type="http://schemas.openxmlformats.org/officeDocument/2006/relationships/image" Target="../media/image30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20.png"/><Relationship Id="rId11" Type="http://schemas.openxmlformats.org/officeDocument/2006/relationships/image" Target="../media/image3130.png"/><Relationship Id="rId5" Type="http://schemas.openxmlformats.org/officeDocument/2006/relationships/image" Target="../media/image3070.png"/><Relationship Id="rId10" Type="http://schemas.openxmlformats.org/officeDocument/2006/relationships/image" Target="../media/image3080.png"/><Relationship Id="rId4" Type="http://schemas.openxmlformats.org/officeDocument/2006/relationships/image" Target="../media/image53.png"/><Relationship Id="rId9" Type="http://schemas.openxmlformats.org/officeDocument/2006/relationships/image" Target="../media/image30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9.png"/><Relationship Id="rId4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51.png"/><Relationship Id="rId4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334.png"/><Relationship Id="rId3" Type="http://schemas.openxmlformats.org/officeDocument/2006/relationships/image" Target="../media/image2500.png"/><Relationship Id="rId7" Type="http://schemas.openxmlformats.org/officeDocument/2006/relationships/image" Target="../media/image254.png"/><Relationship Id="rId12" Type="http://schemas.openxmlformats.org/officeDocument/2006/relationships/image" Target="../media/image32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3.png"/><Relationship Id="rId11" Type="http://schemas.openxmlformats.org/officeDocument/2006/relationships/image" Target="../media/image326.png"/><Relationship Id="rId5" Type="http://schemas.openxmlformats.org/officeDocument/2006/relationships/image" Target="../media/image252.png"/><Relationship Id="rId15" Type="http://schemas.openxmlformats.org/officeDocument/2006/relationships/image" Target="../media/image336.png"/><Relationship Id="rId10" Type="http://schemas.openxmlformats.org/officeDocument/2006/relationships/image" Target="../media/image258.png"/><Relationship Id="rId4" Type="http://schemas.openxmlformats.org/officeDocument/2006/relationships/image" Target="../media/image2511.png"/><Relationship Id="rId9" Type="http://schemas.openxmlformats.org/officeDocument/2006/relationships/image" Target="../media/image257.png"/><Relationship Id="rId14" Type="http://schemas.openxmlformats.org/officeDocument/2006/relationships/image" Target="../media/image3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0.png"/><Relationship Id="rId3" Type="http://schemas.openxmlformats.org/officeDocument/2006/relationships/image" Target="../media/image3260.png"/><Relationship Id="rId7" Type="http://schemas.openxmlformats.org/officeDocument/2006/relationships/image" Target="../media/image33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90.png"/><Relationship Id="rId11" Type="http://schemas.openxmlformats.org/officeDocument/2006/relationships/image" Target="../media/image339.png"/><Relationship Id="rId5" Type="http://schemas.openxmlformats.org/officeDocument/2006/relationships/image" Target="../media/image3280.png"/><Relationship Id="rId10" Type="http://schemas.openxmlformats.org/officeDocument/2006/relationships/image" Target="../media/image338.png"/><Relationship Id="rId4" Type="http://schemas.openxmlformats.org/officeDocument/2006/relationships/image" Target="../media/image3270.png"/><Relationship Id="rId9" Type="http://schemas.openxmlformats.org/officeDocument/2006/relationships/image" Target="../media/image33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3" Type="http://schemas.openxmlformats.org/officeDocument/2006/relationships/image" Target="../media/image1700.png"/><Relationship Id="rId7" Type="http://schemas.openxmlformats.org/officeDocument/2006/relationships/image" Target="../media/image174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10" Type="http://schemas.openxmlformats.org/officeDocument/2006/relationships/image" Target="../media/image1770.png"/><Relationship Id="rId4" Type="http://schemas.openxmlformats.org/officeDocument/2006/relationships/image" Target="../media/image1711.png"/><Relationship Id="rId9" Type="http://schemas.openxmlformats.org/officeDocument/2006/relationships/image" Target="../media/image17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11.png"/><Relationship Id="rId5" Type="http://schemas.openxmlformats.org/officeDocument/2006/relationships/image" Target="../media/image1812.png"/><Relationship Id="rId4" Type="http://schemas.openxmlformats.org/officeDocument/2006/relationships/image" Target="../media/image171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11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/>
          <p:nvPr/>
        </p:nvCxnSpPr>
        <p:spPr>
          <a:xfrm>
            <a:off x="7275169" y="4623340"/>
            <a:ext cx="468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7089289" y="3137922"/>
            <a:ext cx="4924911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16 L 0.10872 0.00347 C 0.08945 0.00347 0.07031 0.00231 0.05117 0.00116 C 0.04492 0.00092 0.0388 -0.00047 0.03242 -0.00093 C 0.02474 -0.00116 0.0168 -0.00093 0.00911 -0.00093 L 0.00911 -0.00093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4 0.02226 0.00209 0.00456 0.00209 C 0.00299 0.00209 1.04167E-6 -0.00023 1.04167E-6 -4.44444E-6 L 1.04167E-6 -0.00023 L 1.04167E-6 -4.44444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6 0.00208 0.00456 0.00208 C 0.00299 0.00208 1.04167E-6 -0.00023 1.04167E-6 3.7037E-7 L 1.04167E-6 -0.00023 L 1.04167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69882" y="522467"/>
            <a:ext cx="739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2.简谐振动的数学模型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6637" name="AutoShape 55"/>
          <p:cNvSpPr>
            <a:spLocks/>
          </p:cNvSpPr>
          <p:nvPr/>
        </p:nvSpPr>
        <p:spPr bwMode="auto">
          <a:xfrm>
            <a:off x="6703129" y="2685794"/>
            <a:ext cx="287338" cy="1944688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669882" y="1112171"/>
            <a:ext cx="9451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物体受到的合外力的大小与离开平衡位置的位移成正比，方向与位移方向恒相反，这种性质的力称为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线性回复力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p:sp>
        <p:nvSpPr>
          <p:cNvPr id="21" name="Text Box 93"/>
          <p:cNvSpPr txBox="1">
            <a:spLocks noChangeArrowheads="1"/>
          </p:cNvSpPr>
          <p:nvPr/>
        </p:nvSpPr>
        <p:spPr bwMode="auto">
          <a:xfrm>
            <a:off x="3559871" y="5539251"/>
            <a:ext cx="68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令</a:t>
            </a:r>
            <a:r>
              <a:rPr lang="zh-CN" altLang="en-US" sz="2800">
                <a:latin typeface="+mn-lt"/>
                <a:ea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990467" y="2513595"/>
                <a:ext cx="1653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2513595"/>
                <a:ext cx="16530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990467" y="3365662"/>
                <a:ext cx="1495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3365662"/>
                <a:ext cx="14954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90467" y="3937030"/>
                <a:ext cx="1549077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3937030"/>
                <a:ext cx="1549077" cy="9569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57316" y="5288176"/>
                <a:ext cx="128887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16" y="5288176"/>
                <a:ext cx="1288879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880819" y="5311617"/>
                <a:ext cx="1548051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819" y="5311617"/>
                <a:ext cx="1548051" cy="9103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45671" y="5345703"/>
                <a:ext cx="1495153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71" y="5345703"/>
                <a:ext cx="1495153" cy="9103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275034" y="5288176"/>
                <a:ext cx="260391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34" y="5288176"/>
                <a:ext cx="2603918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标注 1"/>
          <p:cNvSpPr/>
          <p:nvPr/>
        </p:nvSpPr>
        <p:spPr>
          <a:xfrm>
            <a:off x="9320457" y="2066278"/>
            <a:ext cx="2175823" cy="872683"/>
          </a:xfrm>
          <a:prstGeom prst="wedgeRectCallout">
            <a:avLst>
              <a:gd name="adj1" fmla="val -82303"/>
              <a:gd name="adj2" fmla="val 34350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简谐振动的动力学特征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5677" name="ShockwaveFlash1" r:id="rId2" imgW="5105520" imgH="2514600"/>
        </mc:Choice>
        <mc:Fallback>
          <p:control name="ShockwaveFlash1" r:id="rId2" imgW="5105520" imgH="251460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9925" y="2333625"/>
                  <a:ext cx="5518150" cy="25606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7407683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37" grpId="0" animBg="1"/>
      <p:bldP spid="18" grpId="0"/>
      <p:bldP spid="21" grpId="0"/>
      <p:bldP spid="14" grpId="0"/>
      <p:bldP spid="15" grpId="0"/>
      <p:bldP spid="16" grpId="0"/>
      <p:bldP spid="17" grpId="0"/>
      <p:bldP spid="19" grpId="0"/>
      <p:bldP spid="22" grpId="0"/>
      <p:bldP spid="2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713950" y="591350"/>
            <a:ext cx="5832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模型的解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位移与时间的关系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3950" y="5314304"/>
            <a:ext cx="8830502" cy="1103313"/>
            <a:chOff x="567" y="2568"/>
            <a:chExt cx="4876" cy="695"/>
          </a:xfrm>
        </p:grpSpPr>
        <p:sp>
          <p:nvSpPr>
            <p:cNvPr id="28685" name="AutoShape 16" descr="羊皮纸"/>
            <p:cNvSpPr>
              <a:spLocks noChangeArrowheads="1"/>
            </p:cNvSpPr>
            <p:nvPr/>
          </p:nvSpPr>
          <p:spPr bwMode="auto">
            <a:xfrm>
              <a:off x="567" y="2568"/>
              <a:ext cx="4876" cy="69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8686" name="Text Box 9"/>
            <p:cNvSpPr txBox="1">
              <a:spLocks noChangeArrowheads="1"/>
            </p:cNvSpPr>
            <p:nvPr/>
          </p:nvSpPr>
          <p:spPr bwMode="auto">
            <a:xfrm>
              <a:off x="657" y="2584"/>
              <a:ext cx="4704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0000FF"/>
                  </a:solidFill>
                  <a:latin typeface="+mn-lt"/>
                  <a:ea typeface="+mn-ea"/>
                </a:rPr>
                <a:t>做简谐振动的物体，其加速度与位移成正比而方向相反，位移按余弦规律变化。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82" name="Text Box 7"/>
              <p:cNvSpPr txBox="1">
                <a:spLocks noChangeArrowheads="1"/>
              </p:cNvSpPr>
              <p:nvPr/>
            </p:nvSpPr>
            <p:spPr bwMode="auto">
              <a:xfrm>
                <a:off x="713950" y="1973425"/>
                <a:ext cx="640002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是积分常数，由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初始条件决定</a:t>
                </a:r>
              </a:p>
            </p:txBody>
          </p:sp>
        </mc:Choice>
        <mc:Fallback xmlns="">
          <p:sp>
            <p:nvSpPr>
              <p:cNvPr id="2868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50" y="1973425"/>
                <a:ext cx="6400021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57854" y="1322986"/>
                <a:ext cx="3582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54" y="1322986"/>
                <a:ext cx="35829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标注 10"/>
          <p:cNvSpPr/>
          <p:nvPr/>
        </p:nvSpPr>
        <p:spPr>
          <a:xfrm>
            <a:off x="6738482" y="653957"/>
            <a:ext cx="2175823" cy="872683"/>
          </a:xfrm>
          <a:prstGeom prst="wedgeRectCallout">
            <a:avLst>
              <a:gd name="adj1" fmla="val -92966"/>
              <a:gd name="adj2" fmla="val 56244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简谐振动的运动学特征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utoShape 1041"/>
              <p:cNvSpPr>
                <a:spLocks noChangeArrowheads="1"/>
              </p:cNvSpPr>
              <p:nvPr/>
            </p:nvSpPr>
            <p:spPr bwMode="auto">
              <a:xfrm>
                <a:off x="6738482" y="1927324"/>
                <a:ext cx="1672482" cy="612145"/>
              </a:xfrm>
              <a:prstGeom prst="wedgeRoundRectCallout">
                <a:avLst>
                  <a:gd name="adj1" fmla="val -100467"/>
                  <a:gd name="adj2" fmla="val 119147"/>
                  <a:gd name="adj3" fmla="val 16667"/>
                </a:avLst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2" name="AutoShape 10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8482" y="1927324"/>
                <a:ext cx="1672482" cy="612145"/>
              </a:xfrm>
              <a:prstGeom prst="wedgeRoundRectCallout">
                <a:avLst>
                  <a:gd name="adj1" fmla="val -100467"/>
                  <a:gd name="adj2" fmla="val 11914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utoShape 1040"/>
              <p:cNvSpPr>
                <a:spLocks noChangeArrowheads="1"/>
              </p:cNvSpPr>
              <p:nvPr/>
            </p:nvSpPr>
            <p:spPr bwMode="auto">
              <a:xfrm>
                <a:off x="4227294" y="4590141"/>
                <a:ext cx="1883785" cy="586522"/>
              </a:xfrm>
              <a:prstGeom prst="wedgeRoundRectCallout">
                <a:avLst>
                  <a:gd name="adj1" fmla="val 56553"/>
                  <a:gd name="adj2" fmla="val -105724"/>
                  <a:gd name="adj3" fmla="val 16667"/>
                </a:avLst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AutoShape 10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7294" y="4590141"/>
                <a:ext cx="1883785" cy="586522"/>
              </a:xfrm>
              <a:prstGeom prst="wedgeRoundRectCallout">
                <a:avLst>
                  <a:gd name="adj1" fmla="val 56553"/>
                  <a:gd name="adj2" fmla="val -105724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99982" y="2545699"/>
                <a:ext cx="4496038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82" y="2545699"/>
                <a:ext cx="4496038" cy="910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10785" y="2636258"/>
                <a:ext cx="3803541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85" y="2636258"/>
                <a:ext cx="3803541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99982" y="3649654"/>
                <a:ext cx="472828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82" y="3649654"/>
                <a:ext cx="4728282" cy="910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596020" y="3843232"/>
                <a:ext cx="37155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20" y="3843232"/>
                <a:ext cx="371556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12193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28682" grpId="0"/>
      <p:bldP spid="14" grpId="0"/>
      <p:bldP spid="11" grpId="0" animBg="1"/>
      <p:bldP spid="12" grpId="0" animBg="1"/>
      <p:bldP spid="16" grpId="0" animBg="1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24" name="Text Box 2"/>
              <p:cNvSpPr txBox="1">
                <a:spLocks noChangeArrowheads="1"/>
              </p:cNvSpPr>
              <p:nvPr/>
            </p:nvSpPr>
            <p:spPr bwMode="auto">
              <a:xfrm>
                <a:off x="650070" y="583853"/>
                <a:ext cx="4583113" cy="946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位移、速度和加速度的函数曲线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892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070" y="583853"/>
                <a:ext cx="4583113" cy="946150"/>
              </a:xfrm>
              <a:prstGeom prst="rect">
                <a:avLst/>
              </a:prstGeom>
              <a:blipFill>
                <a:blip r:embed="rId3"/>
                <a:stretch>
                  <a:fillRect l="-2796" t="-7097" r="-2796" b="-1806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1026477" y="201342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2013424"/>
                <a:ext cx="31334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1026477" y="2730555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2730555"/>
                <a:ext cx="36187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1026477" y="3447687"/>
                <a:ext cx="4109395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3447687"/>
                <a:ext cx="4109395" cy="824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1026477" y="5183186"/>
                <a:ext cx="40245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5183186"/>
                <a:ext cx="40245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1026477" y="4466055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4466055"/>
                <a:ext cx="38465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401621" y="591397"/>
            <a:ext cx="4606762" cy="5954476"/>
            <a:chOff x="5401621" y="591397"/>
            <a:chExt cx="4606762" cy="5954476"/>
          </a:xfrm>
        </p:grpSpPr>
        <p:grpSp>
          <p:nvGrpSpPr>
            <p:cNvPr id="2" name="Group 59"/>
            <p:cNvGrpSpPr>
              <a:grpSpLocks/>
            </p:cNvGrpSpPr>
            <p:nvPr/>
          </p:nvGrpSpPr>
          <p:grpSpPr bwMode="auto">
            <a:xfrm>
              <a:off x="5515758" y="602273"/>
              <a:ext cx="4467226" cy="5943600"/>
              <a:chOff x="2838" y="384"/>
              <a:chExt cx="2814" cy="3744"/>
            </a:xfrm>
          </p:grpSpPr>
          <p:sp>
            <p:nvSpPr>
              <p:cNvPr id="38926" name="Rectangle 5"/>
              <p:cNvSpPr>
                <a:spLocks noChangeArrowheads="1"/>
              </p:cNvSpPr>
              <p:nvPr/>
            </p:nvSpPr>
            <p:spPr bwMode="auto">
              <a:xfrm>
                <a:off x="2838" y="384"/>
                <a:ext cx="2814" cy="3744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27" name="Line 7"/>
              <p:cNvSpPr>
                <a:spLocks noChangeShapeType="1"/>
              </p:cNvSpPr>
              <p:nvPr/>
            </p:nvSpPr>
            <p:spPr bwMode="auto">
              <a:xfrm flipV="1">
                <a:off x="3440" y="1104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28" name="Line 8"/>
              <p:cNvSpPr>
                <a:spLocks noChangeShapeType="1"/>
              </p:cNvSpPr>
              <p:nvPr/>
            </p:nvSpPr>
            <p:spPr bwMode="auto">
              <a:xfrm flipV="1">
                <a:off x="3440" y="2256"/>
                <a:ext cx="20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29" name="Line 9"/>
              <p:cNvSpPr>
                <a:spLocks noChangeShapeType="1"/>
              </p:cNvSpPr>
              <p:nvPr/>
            </p:nvSpPr>
            <p:spPr bwMode="auto">
              <a:xfrm>
                <a:off x="3440" y="3552"/>
                <a:ext cx="20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0" name="Line 10"/>
              <p:cNvSpPr>
                <a:spLocks noChangeShapeType="1"/>
              </p:cNvSpPr>
              <p:nvPr/>
            </p:nvSpPr>
            <p:spPr bwMode="auto">
              <a:xfrm>
                <a:off x="3744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1" name="Line 11"/>
              <p:cNvSpPr>
                <a:spLocks noChangeShapeType="1"/>
              </p:cNvSpPr>
              <p:nvPr/>
            </p:nvSpPr>
            <p:spPr bwMode="auto">
              <a:xfrm>
                <a:off x="4032" y="768"/>
                <a:ext cx="0" cy="32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2" name="Line 12"/>
              <p:cNvSpPr>
                <a:spLocks noChangeShapeType="1"/>
              </p:cNvSpPr>
              <p:nvPr/>
            </p:nvSpPr>
            <p:spPr bwMode="auto">
              <a:xfrm>
                <a:off x="4368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3" name="Line 13"/>
              <p:cNvSpPr>
                <a:spLocks noChangeShapeType="1"/>
              </p:cNvSpPr>
              <p:nvPr/>
            </p:nvSpPr>
            <p:spPr bwMode="auto">
              <a:xfrm>
                <a:off x="4656" y="768"/>
                <a:ext cx="0" cy="32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4" name="Line 14"/>
              <p:cNvSpPr>
                <a:spLocks noChangeShapeType="1"/>
              </p:cNvSpPr>
              <p:nvPr/>
            </p:nvSpPr>
            <p:spPr bwMode="auto">
              <a:xfrm>
                <a:off x="4944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5" name="Line 15"/>
              <p:cNvSpPr>
                <a:spLocks noChangeShapeType="1"/>
              </p:cNvSpPr>
              <p:nvPr/>
            </p:nvSpPr>
            <p:spPr bwMode="auto">
              <a:xfrm>
                <a:off x="3440" y="768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6" name="Line 16"/>
              <p:cNvSpPr>
                <a:spLocks noChangeShapeType="1"/>
              </p:cNvSpPr>
              <p:nvPr/>
            </p:nvSpPr>
            <p:spPr bwMode="auto">
              <a:xfrm>
                <a:off x="3440" y="1440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7" name="Line 17"/>
              <p:cNvSpPr>
                <a:spLocks noChangeShapeType="1"/>
              </p:cNvSpPr>
              <p:nvPr/>
            </p:nvSpPr>
            <p:spPr bwMode="auto">
              <a:xfrm flipV="1">
                <a:off x="3440" y="528"/>
                <a:ext cx="0" cy="10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8" name="Line 18"/>
              <p:cNvSpPr>
                <a:spLocks noChangeShapeType="1"/>
              </p:cNvSpPr>
              <p:nvPr/>
            </p:nvSpPr>
            <p:spPr bwMode="auto">
              <a:xfrm flipV="1">
                <a:off x="3440" y="1728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9" name="Line 19"/>
              <p:cNvSpPr>
                <a:spLocks noChangeShapeType="1"/>
              </p:cNvSpPr>
              <p:nvPr/>
            </p:nvSpPr>
            <p:spPr bwMode="auto">
              <a:xfrm flipV="1">
                <a:off x="3440" y="2928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0" name="Line 20"/>
              <p:cNvSpPr>
                <a:spLocks noChangeShapeType="1"/>
              </p:cNvSpPr>
              <p:nvPr/>
            </p:nvSpPr>
            <p:spPr bwMode="auto">
              <a:xfrm flipH="1">
                <a:off x="3440" y="1872"/>
                <a:ext cx="1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1" name="Line 21"/>
              <p:cNvSpPr>
                <a:spLocks noChangeShapeType="1"/>
              </p:cNvSpPr>
              <p:nvPr/>
            </p:nvSpPr>
            <p:spPr bwMode="auto">
              <a:xfrm flipH="1">
                <a:off x="3440" y="2640"/>
                <a:ext cx="1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2" name="Line 22"/>
              <p:cNvSpPr>
                <a:spLocks noChangeShapeType="1"/>
              </p:cNvSpPr>
              <p:nvPr/>
            </p:nvSpPr>
            <p:spPr bwMode="auto">
              <a:xfrm flipH="1">
                <a:off x="3440" y="3120"/>
                <a:ext cx="19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3" name="Rectangle 23"/>
              <p:cNvSpPr>
                <a:spLocks noChangeArrowheads="1"/>
              </p:cNvSpPr>
              <p:nvPr/>
            </p:nvSpPr>
            <p:spPr bwMode="auto">
              <a:xfrm>
                <a:off x="3888" y="432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rgbClr val="CCECFF"/>
                  </a:gs>
                  <a:gs pos="50000">
                    <a:srgbClr val="FFFFFF"/>
                  </a:gs>
                  <a:gs pos="100000">
                    <a:srgbClr val="CCEC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45" name="Text Box 25"/>
              <p:cNvSpPr txBox="1">
                <a:spLocks noChangeArrowheads="1"/>
              </p:cNvSpPr>
              <p:nvPr/>
            </p:nvSpPr>
            <p:spPr bwMode="auto">
              <a:xfrm>
                <a:off x="4512" y="417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18458" name="Rectangle 26"/>
              <p:cNvSpPr>
                <a:spLocks noChangeArrowheads="1"/>
              </p:cNvSpPr>
              <p:nvPr/>
            </p:nvSpPr>
            <p:spPr bwMode="auto">
              <a:xfrm>
                <a:off x="3888" y="1536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19050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48" name="Rectangle 28"/>
              <p:cNvSpPr>
                <a:spLocks noChangeArrowheads="1"/>
              </p:cNvSpPr>
              <p:nvPr/>
            </p:nvSpPr>
            <p:spPr bwMode="auto">
              <a:xfrm>
                <a:off x="4511" y="1536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18462" name="Rectangle 30"/>
              <p:cNvSpPr>
                <a:spLocks noChangeArrowheads="1"/>
              </p:cNvSpPr>
              <p:nvPr/>
            </p:nvSpPr>
            <p:spPr bwMode="auto">
              <a:xfrm>
                <a:off x="3888" y="2727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tint val="0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19050">
                <a:solidFill>
                  <a:srgbClr val="9900CC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51" name="Rectangle 32"/>
              <p:cNvSpPr>
                <a:spLocks noChangeArrowheads="1"/>
              </p:cNvSpPr>
              <p:nvPr/>
            </p:nvSpPr>
            <p:spPr bwMode="auto">
              <a:xfrm>
                <a:off x="4512" y="2721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38969" name="Line 50"/>
              <p:cNvSpPr>
                <a:spLocks noChangeShapeType="1"/>
              </p:cNvSpPr>
              <p:nvPr/>
            </p:nvSpPr>
            <p:spPr bwMode="auto">
              <a:xfrm flipH="1">
                <a:off x="3456" y="3984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1" name="Freeform 52"/>
              <p:cNvSpPr>
                <a:spLocks noChangeAspect="1"/>
              </p:cNvSpPr>
              <p:nvPr/>
            </p:nvSpPr>
            <p:spPr bwMode="auto">
              <a:xfrm>
                <a:off x="3456" y="768"/>
                <a:ext cx="1548" cy="698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1 h 1183"/>
                  <a:gd name="T6" fmla="*/ 1 w 2625"/>
                  <a:gd name="T7" fmla="*/ 1 h 1183"/>
                  <a:gd name="T8" fmla="*/ 2 w 2625"/>
                  <a:gd name="T9" fmla="*/ 1 h 1183"/>
                  <a:gd name="T10" fmla="*/ 2 w 2625"/>
                  <a:gd name="T11" fmla="*/ 2 h 1183"/>
                  <a:gd name="T12" fmla="*/ 2 w 2625"/>
                  <a:gd name="T13" fmla="*/ 3 h 1183"/>
                  <a:gd name="T14" fmla="*/ 3 w 2625"/>
                  <a:gd name="T15" fmla="*/ 3 h 1183"/>
                  <a:gd name="T16" fmla="*/ 3 w 2625"/>
                  <a:gd name="T17" fmla="*/ 4 h 1183"/>
                  <a:gd name="T18" fmla="*/ 4 w 2625"/>
                  <a:gd name="T19" fmla="*/ 5 h 1183"/>
                  <a:gd name="T20" fmla="*/ 4 w 2625"/>
                  <a:gd name="T21" fmla="*/ 5 h 1183"/>
                  <a:gd name="T22" fmla="*/ 4 w 2625"/>
                  <a:gd name="T23" fmla="*/ 5 h 1183"/>
                  <a:gd name="T24" fmla="*/ 5 w 2625"/>
                  <a:gd name="T25" fmla="*/ 6 h 1183"/>
                  <a:gd name="T26" fmla="*/ 5 w 2625"/>
                  <a:gd name="T27" fmla="*/ 6 h 1183"/>
                  <a:gd name="T28" fmla="*/ 5 w 2625"/>
                  <a:gd name="T29" fmla="*/ 6 h 1183"/>
                  <a:gd name="T30" fmla="*/ 6 w 2625"/>
                  <a:gd name="T31" fmla="*/ 6 h 1183"/>
                  <a:gd name="T32" fmla="*/ 6 w 2625"/>
                  <a:gd name="T33" fmla="*/ 6 h 1183"/>
                  <a:gd name="T34" fmla="*/ 6 w 2625"/>
                  <a:gd name="T35" fmla="*/ 5 h 1183"/>
                  <a:gd name="T36" fmla="*/ 6 w 2625"/>
                  <a:gd name="T37" fmla="*/ 5 h 1183"/>
                  <a:gd name="T38" fmla="*/ 7 w 2625"/>
                  <a:gd name="T39" fmla="*/ 4 h 1183"/>
                  <a:gd name="T40" fmla="*/ 8 w 2625"/>
                  <a:gd name="T41" fmla="*/ 4 h 1183"/>
                  <a:gd name="T42" fmla="*/ 8 w 2625"/>
                  <a:gd name="T43" fmla="*/ 3 h 1183"/>
                  <a:gd name="T44" fmla="*/ 8 w 2625"/>
                  <a:gd name="T45" fmla="*/ 2 h 1183"/>
                  <a:gd name="T46" fmla="*/ 9 w 2625"/>
                  <a:gd name="T47" fmla="*/ 2 h 1183"/>
                  <a:gd name="T48" fmla="*/ 9 w 2625"/>
                  <a:gd name="T49" fmla="*/ 1 h 1183"/>
                  <a:gd name="T50" fmla="*/ 9 w 2625"/>
                  <a:gd name="T51" fmla="*/ 1 h 1183"/>
                  <a:gd name="T52" fmla="*/ 10 w 2625"/>
                  <a:gd name="T53" fmla="*/ 1 h 1183"/>
                  <a:gd name="T54" fmla="*/ 10 w 2625"/>
                  <a:gd name="T55" fmla="*/ 1 h 1183"/>
                  <a:gd name="T56" fmla="*/ 11 w 2625"/>
                  <a:gd name="T57" fmla="*/ 1 h 1183"/>
                  <a:gd name="T58" fmla="*/ 11 w 2625"/>
                  <a:gd name="T59" fmla="*/ 1 h 1183"/>
                  <a:gd name="T60" fmla="*/ 11 w 2625"/>
                  <a:gd name="T61" fmla="*/ 1 h 1183"/>
                  <a:gd name="T62" fmla="*/ 12 w 2625"/>
                  <a:gd name="T63" fmla="*/ 1 h 1183"/>
                  <a:gd name="T64" fmla="*/ 12 w 2625"/>
                  <a:gd name="T65" fmla="*/ 1 h 1183"/>
                  <a:gd name="T66" fmla="*/ 12 w 2625"/>
                  <a:gd name="T67" fmla="*/ 2 h 1183"/>
                  <a:gd name="T68" fmla="*/ 12 w 2625"/>
                  <a:gd name="T69" fmla="*/ 2 h 1183"/>
                  <a:gd name="T70" fmla="*/ 13 w 2625"/>
                  <a:gd name="T71" fmla="*/ 3 h 1183"/>
                  <a:gd name="T72" fmla="*/ 13 w 2625"/>
                  <a:gd name="T73" fmla="*/ 4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2" name="Freeform 53"/>
              <p:cNvSpPr>
                <a:spLocks/>
              </p:cNvSpPr>
              <p:nvPr/>
            </p:nvSpPr>
            <p:spPr bwMode="auto">
              <a:xfrm>
                <a:off x="3459" y="1891"/>
                <a:ext cx="1437" cy="749"/>
              </a:xfrm>
              <a:custGeom>
                <a:avLst/>
                <a:gdLst>
                  <a:gd name="T0" fmla="*/ 0 w 3290"/>
                  <a:gd name="T1" fmla="*/ 2 h 1327"/>
                  <a:gd name="T2" fmla="*/ 0 w 3290"/>
                  <a:gd name="T3" fmla="*/ 3 h 1327"/>
                  <a:gd name="T4" fmla="*/ 0 w 3290"/>
                  <a:gd name="T5" fmla="*/ 3 h 1327"/>
                  <a:gd name="T6" fmla="*/ 0 w 3290"/>
                  <a:gd name="T7" fmla="*/ 3 h 1327"/>
                  <a:gd name="T8" fmla="*/ 0 w 3290"/>
                  <a:gd name="T9" fmla="*/ 3 h 1327"/>
                  <a:gd name="T10" fmla="*/ 0 w 3290"/>
                  <a:gd name="T11" fmla="*/ 4 h 1327"/>
                  <a:gd name="T12" fmla="*/ 0 w 3290"/>
                  <a:gd name="T13" fmla="*/ 4 h 1327"/>
                  <a:gd name="T14" fmla="*/ 0 w 3290"/>
                  <a:gd name="T15" fmla="*/ 4 h 1327"/>
                  <a:gd name="T16" fmla="*/ 0 w 3290"/>
                  <a:gd name="T17" fmla="*/ 5 h 1327"/>
                  <a:gd name="T18" fmla="*/ 0 w 3290"/>
                  <a:gd name="T19" fmla="*/ 5 h 1327"/>
                  <a:gd name="T20" fmla="*/ 0 w 3290"/>
                  <a:gd name="T21" fmla="*/ 5 h 1327"/>
                  <a:gd name="T22" fmla="*/ 0 w 3290"/>
                  <a:gd name="T23" fmla="*/ 5 h 1327"/>
                  <a:gd name="T24" fmla="*/ 0 w 3290"/>
                  <a:gd name="T25" fmla="*/ 4 h 1327"/>
                  <a:gd name="T26" fmla="*/ 0 w 3290"/>
                  <a:gd name="T27" fmla="*/ 4 h 1327"/>
                  <a:gd name="T28" fmla="*/ 0 w 3290"/>
                  <a:gd name="T29" fmla="*/ 4 h 1327"/>
                  <a:gd name="T30" fmla="*/ 0 w 3290"/>
                  <a:gd name="T31" fmla="*/ 3 h 1327"/>
                  <a:gd name="T32" fmla="*/ 0 w 3290"/>
                  <a:gd name="T33" fmla="*/ 3 h 1327"/>
                  <a:gd name="T34" fmla="*/ 0 w 3290"/>
                  <a:gd name="T35" fmla="*/ 3 h 1327"/>
                  <a:gd name="T36" fmla="*/ 0 w 3290"/>
                  <a:gd name="T37" fmla="*/ 3 h 1327"/>
                  <a:gd name="T38" fmla="*/ 0 w 3290"/>
                  <a:gd name="T39" fmla="*/ 3 h 1327"/>
                  <a:gd name="T40" fmla="*/ 0 w 3290"/>
                  <a:gd name="T41" fmla="*/ 2 h 1327"/>
                  <a:gd name="T42" fmla="*/ 0 w 3290"/>
                  <a:gd name="T43" fmla="*/ 2 h 1327"/>
                  <a:gd name="T44" fmla="*/ 0 w 3290"/>
                  <a:gd name="T45" fmla="*/ 2 h 1327"/>
                  <a:gd name="T46" fmla="*/ 0 w 3290"/>
                  <a:gd name="T47" fmla="*/ 1 h 1327"/>
                  <a:gd name="T48" fmla="*/ 0 w 3290"/>
                  <a:gd name="T49" fmla="*/ 1 h 1327"/>
                  <a:gd name="T50" fmla="*/ 0 w 3290"/>
                  <a:gd name="T51" fmla="*/ 1 h 1327"/>
                  <a:gd name="T52" fmla="*/ 0 w 3290"/>
                  <a:gd name="T53" fmla="*/ 1 h 1327"/>
                  <a:gd name="T54" fmla="*/ 0 w 3290"/>
                  <a:gd name="T55" fmla="*/ 1 h 1327"/>
                  <a:gd name="T56" fmla="*/ 0 w 3290"/>
                  <a:gd name="T57" fmla="*/ 1 h 1327"/>
                  <a:gd name="T58" fmla="*/ 0 w 3290"/>
                  <a:gd name="T59" fmla="*/ 1 h 1327"/>
                  <a:gd name="T60" fmla="*/ 0 w 3290"/>
                  <a:gd name="T61" fmla="*/ 0 h 1327"/>
                  <a:gd name="T62" fmla="*/ 0 w 3290"/>
                  <a:gd name="T63" fmla="*/ 1 h 1327"/>
                  <a:gd name="T64" fmla="*/ 0 w 3290"/>
                  <a:gd name="T65" fmla="*/ 1 h 1327"/>
                  <a:gd name="T66" fmla="*/ 0 w 3290"/>
                  <a:gd name="T67" fmla="*/ 1 h 1327"/>
                  <a:gd name="T68" fmla="*/ 0 w 3290"/>
                  <a:gd name="T69" fmla="*/ 1 h 1327"/>
                  <a:gd name="T70" fmla="*/ 0 w 3290"/>
                  <a:gd name="T71" fmla="*/ 1 h 1327"/>
                  <a:gd name="T72" fmla="*/ 0 w 3290"/>
                  <a:gd name="T73" fmla="*/ 1 h 1327"/>
                  <a:gd name="T74" fmla="*/ 0 w 3290"/>
                  <a:gd name="T75" fmla="*/ 1 h 1327"/>
                  <a:gd name="T76" fmla="*/ 0 w 3290"/>
                  <a:gd name="T77" fmla="*/ 2 h 1327"/>
                  <a:gd name="T78" fmla="*/ 0 w 3290"/>
                  <a:gd name="T79" fmla="*/ 2 h 1327"/>
                  <a:gd name="T80" fmla="*/ 0 w 3290"/>
                  <a:gd name="T81" fmla="*/ 2 h 1327"/>
                  <a:gd name="T82" fmla="*/ 0 w 3290"/>
                  <a:gd name="T83" fmla="*/ 2 h 1327"/>
                  <a:gd name="T84" fmla="*/ 1 w 3290"/>
                  <a:gd name="T85" fmla="*/ 3 h 1327"/>
                  <a:gd name="T86" fmla="*/ 1 w 3290"/>
                  <a:gd name="T87" fmla="*/ 3 h 1327"/>
                  <a:gd name="T88" fmla="*/ 1 w 3290"/>
                  <a:gd name="T89" fmla="*/ 3 h 1327"/>
                  <a:gd name="T90" fmla="*/ 1 w 3290"/>
                  <a:gd name="T91" fmla="*/ 3 h 1327"/>
                  <a:gd name="T92" fmla="*/ 1 w 3290"/>
                  <a:gd name="T93" fmla="*/ 4 h 1327"/>
                  <a:gd name="T94" fmla="*/ 1 w 3290"/>
                  <a:gd name="T95" fmla="*/ 4 h 1327"/>
                  <a:gd name="T96" fmla="*/ 1 w 3290"/>
                  <a:gd name="T97" fmla="*/ 4 h 1327"/>
                  <a:gd name="T98" fmla="*/ 1 w 3290"/>
                  <a:gd name="T99" fmla="*/ 5 h 132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90"/>
                  <a:gd name="T151" fmla="*/ 0 h 1327"/>
                  <a:gd name="T152" fmla="*/ 3290 w 3290"/>
                  <a:gd name="T153" fmla="*/ 1327 h 132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90" h="1327">
                    <a:moveTo>
                      <a:pt x="0" y="664"/>
                    </a:moveTo>
                    <a:lnTo>
                      <a:pt x="34" y="714"/>
                    </a:lnTo>
                    <a:lnTo>
                      <a:pt x="66" y="765"/>
                    </a:lnTo>
                    <a:lnTo>
                      <a:pt x="100" y="816"/>
                    </a:lnTo>
                    <a:lnTo>
                      <a:pt x="133" y="865"/>
                    </a:lnTo>
                    <a:lnTo>
                      <a:pt x="166" y="912"/>
                    </a:lnTo>
                    <a:lnTo>
                      <a:pt x="199" y="959"/>
                    </a:lnTo>
                    <a:lnTo>
                      <a:pt x="232" y="1003"/>
                    </a:lnTo>
                    <a:lnTo>
                      <a:pt x="265" y="1046"/>
                    </a:lnTo>
                    <a:lnTo>
                      <a:pt x="299" y="1086"/>
                    </a:lnTo>
                    <a:lnTo>
                      <a:pt x="332" y="1124"/>
                    </a:lnTo>
                    <a:lnTo>
                      <a:pt x="365" y="1160"/>
                    </a:lnTo>
                    <a:lnTo>
                      <a:pt x="399" y="1192"/>
                    </a:lnTo>
                    <a:lnTo>
                      <a:pt x="431" y="1221"/>
                    </a:lnTo>
                    <a:lnTo>
                      <a:pt x="465" y="1247"/>
                    </a:lnTo>
                    <a:lnTo>
                      <a:pt x="499" y="1270"/>
                    </a:lnTo>
                    <a:lnTo>
                      <a:pt x="531" y="1289"/>
                    </a:lnTo>
                    <a:lnTo>
                      <a:pt x="565" y="1304"/>
                    </a:lnTo>
                    <a:lnTo>
                      <a:pt x="597" y="1315"/>
                    </a:lnTo>
                    <a:lnTo>
                      <a:pt x="631" y="1323"/>
                    </a:lnTo>
                    <a:lnTo>
                      <a:pt x="665" y="1327"/>
                    </a:lnTo>
                    <a:lnTo>
                      <a:pt x="697" y="1327"/>
                    </a:lnTo>
                    <a:lnTo>
                      <a:pt x="731" y="1323"/>
                    </a:lnTo>
                    <a:lnTo>
                      <a:pt x="765" y="1315"/>
                    </a:lnTo>
                    <a:lnTo>
                      <a:pt x="797" y="1303"/>
                    </a:lnTo>
                    <a:lnTo>
                      <a:pt x="831" y="1287"/>
                    </a:lnTo>
                    <a:lnTo>
                      <a:pt x="865" y="1269"/>
                    </a:lnTo>
                    <a:lnTo>
                      <a:pt x="897" y="1246"/>
                    </a:lnTo>
                    <a:lnTo>
                      <a:pt x="931" y="1220"/>
                    </a:lnTo>
                    <a:lnTo>
                      <a:pt x="963" y="1189"/>
                    </a:lnTo>
                    <a:lnTo>
                      <a:pt x="997" y="1157"/>
                    </a:lnTo>
                    <a:lnTo>
                      <a:pt x="1030" y="1121"/>
                    </a:lnTo>
                    <a:lnTo>
                      <a:pt x="1063" y="1083"/>
                    </a:lnTo>
                    <a:lnTo>
                      <a:pt x="1096" y="1043"/>
                    </a:lnTo>
                    <a:lnTo>
                      <a:pt x="1130" y="1000"/>
                    </a:lnTo>
                    <a:lnTo>
                      <a:pt x="1163" y="955"/>
                    </a:lnTo>
                    <a:lnTo>
                      <a:pt x="1196" y="908"/>
                    </a:lnTo>
                    <a:lnTo>
                      <a:pt x="1230" y="860"/>
                    </a:lnTo>
                    <a:lnTo>
                      <a:pt x="1262" y="811"/>
                    </a:lnTo>
                    <a:lnTo>
                      <a:pt x="1296" y="762"/>
                    </a:lnTo>
                    <a:lnTo>
                      <a:pt x="1328" y="711"/>
                    </a:lnTo>
                    <a:lnTo>
                      <a:pt x="1362" y="659"/>
                    </a:lnTo>
                    <a:lnTo>
                      <a:pt x="1396" y="608"/>
                    </a:lnTo>
                    <a:lnTo>
                      <a:pt x="1428" y="558"/>
                    </a:lnTo>
                    <a:lnTo>
                      <a:pt x="1462" y="509"/>
                    </a:lnTo>
                    <a:lnTo>
                      <a:pt x="1496" y="459"/>
                    </a:lnTo>
                    <a:lnTo>
                      <a:pt x="1528" y="412"/>
                    </a:lnTo>
                    <a:lnTo>
                      <a:pt x="1562" y="366"/>
                    </a:lnTo>
                    <a:lnTo>
                      <a:pt x="1596" y="321"/>
                    </a:lnTo>
                    <a:lnTo>
                      <a:pt x="1628" y="278"/>
                    </a:lnTo>
                    <a:lnTo>
                      <a:pt x="1662" y="238"/>
                    </a:lnTo>
                    <a:lnTo>
                      <a:pt x="1694" y="200"/>
                    </a:lnTo>
                    <a:lnTo>
                      <a:pt x="1728" y="165"/>
                    </a:lnTo>
                    <a:lnTo>
                      <a:pt x="1762" y="132"/>
                    </a:lnTo>
                    <a:lnTo>
                      <a:pt x="1794" y="105"/>
                    </a:lnTo>
                    <a:lnTo>
                      <a:pt x="1828" y="79"/>
                    </a:lnTo>
                    <a:lnTo>
                      <a:pt x="1861" y="55"/>
                    </a:lnTo>
                    <a:lnTo>
                      <a:pt x="1894" y="37"/>
                    </a:lnTo>
                    <a:lnTo>
                      <a:pt x="1927" y="23"/>
                    </a:lnTo>
                    <a:lnTo>
                      <a:pt x="1961" y="11"/>
                    </a:lnTo>
                    <a:lnTo>
                      <a:pt x="1993" y="3"/>
                    </a:lnTo>
                    <a:lnTo>
                      <a:pt x="2027" y="0"/>
                    </a:lnTo>
                    <a:lnTo>
                      <a:pt x="2060" y="0"/>
                    </a:lnTo>
                    <a:lnTo>
                      <a:pt x="2093" y="5"/>
                    </a:lnTo>
                    <a:lnTo>
                      <a:pt x="2127" y="14"/>
                    </a:lnTo>
                    <a:lnTo>
                      <a:pt x="2159" y="26"/>
                    </a:lnTo>
                    <a:lnTo>
                      <a:pt x="2193" y="42"/>
                    </a:lnTo>
                    <a:lnTo>
                      <a:pt x="2227" y="62"/>
                    </a:lnTo>
                    <a:lnTo>
                      <a:pt x="2259" y="85"/>
                    </a:lnTo>
                    <a:lnTo>
                      <a:pt x="2293" y="111"/>
                    </a:lnTo>
                    <a:lnTo>
                      <a:pt x="2327" y="140"/>
                    </a:lnTo>
                    <a:lnTo>
                      <a:pt x="2359" y="172"/>
                    </a:lnTo>
                    <a:lnTo>
                      <a:pt x="2393" y="209"/>
                    </a:lnTo>
                    <a:lnTo>
                      <a:pt x="2425" y="247"/>
                    </a:lnTo>
                    <a:lnTo>
                      <a:pt x="2459" y="287"/>
                    </a:lnTo>
                    <a:lnTo>
                      <a:pt x="2493" y="330"/>
                    </a:lnTo>
                    <a:lnTo>
                      <a:pt x="2525" y="376"/>
                    </a:lnTo>
                    <a:lnTo>
                      <a:pt x="2559" y="423"/>
                    </a:lnTo>
                    <a:lnTo>
                      <a:pt x="2593" y="470"/>
                    </a:lnTo>
                    <a:lnTo>
                      <a:pt x="2625" y="519"/>
                    </a:lnTo>
                    <a:lnTo>
                      <a:pt x="2659" y="570"/>
                    </a:lnTo>
                    <a:lnTo>
                      <a:pt x="2692" y="621"/>
                    </a:lnTo>
                    <a:lnTo>
                      <a:pt x="2725" y="671"/>
                    </a:lnTo>
                    <a:lnTo>
                      <a:pt x="2758" y="722"/>
                    </a:lnTo>
                    <a:lnTo>
                      <a:pt x="2791" y="773"/>
                    </a:lnTo>
                    <a:lnTo>
                      <a:pt x="2824" y="823"/>
                    </a:lnTo>
                    <a:lnTo>
                      <a:pt x="2858" y="871"/>
                    </a:lnTo>
                    <a:lnTo>
                      <a:pt x="2890" y="919"/>
                    </a:lnTo>
                    <a:lnTo>
                      <a:pt x="2924" y="966"/>
                    </a:lnTo>
                    <a:lnTo>
                      <a:pt x="2958" y="1009"/>
                    </a:lnTo>
                    <a:lnTo>
                      <a:pt x="2990" y="1052"/>
                    </a:lnTo>
                    <a:lnTo>
                      <a:pt x="3024" y="1092"/>
                    </a:lnTo>
                    <a:lnTo>
                      <a:pt x="3058" y="1131"/>
                    </a:lnTo>
                    <a:lnTo>
                      <a:pt x="3090" y="1164"/>
                    </a:lnTo>
                    <a:lnTo>
                      <a:pt x="3124" y="1197"/>
                    </a:lnTo>
                    <a:lnTo>
                      <a:pt x="3156" y="1226"/>
                    </a:lnTo>
                    <a:lnTo>
                      <a:pt x="3190" y="1250"/>
                    </a:lnTo>
                    <a:lnTo>
                      <a:pt x="3224" y="1273"/>
                    </a:lnTo>
                    <a:lnTo>
                      <a:pt x="3256" y="1292"/>
                    </a:lnTo>
                    <a:lnTo>
                      <a:pt x="3290" y="1306"/>
                    </a:ln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3" name="Freeform 54"/>
              <p:cNvSpPr>
                <a:spLocks noChangeAspect="1"/>
              </p:cNvSpPr>
              <p:nvPr/>
            </p:nvSpPr>
            <p:spPr bwMode="auto">
              <a:xfrm flipV="1">
                <a:off x="3408" y="3120"/>
                <a:ext cx="1548" cy="864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4 h 1183"/>
                  <a:gd name="T6" fmla="*/ 1 w 2625"/>
                  <a:gd name="T7" fmla="*/ 7 h 1183"/>
                  <a:gd name="T8" fmla="*/ 2 w 2625"/>
                  <a:gd name="T9" fmla="*/ 12 h 1183"/>
                  <a:gd name="T10" fmla="*/ 2 w 2625"/>
                  <a:gd name="T11" fmla="*/ 17 h 1183"/>
                  <a:gd name="T12" fmla="*/ 2 w 2625"/>
                  <a:gd name="T13" fmla="*/ 23 h 1183"/>
                  <a:gd name="T14" fmla="*/ 3 w 2625"/>
                  <a:gd name="T15" fmla="*/ 28 h 1183"/>
                  <a:gd name="T16" fmla="*/ 3 w 2625"/>
                  <a:gd name="T17" fmla="*/ 34 h 1183"/>
                  <a:gd name="T18" fmla="*/ 4 w 2625"/>
                  <a:gd name="T19" fmla="*/ 39 h 1183"/>
                  <a:gd name="T20" fmla="*/ 4 w 2625"/>
                  <a:gd name="T21" fmla="*/ 43 h 1183"/>
                  <a:gd name="T22" fmla="*/ 4 w 2625"/>
                  <a:gd name="T23" fmla="*/ 47 h 1183"/>
                  <a:gd name="T24" fmla="*/ 5 w 2625"/>
                  <a:gd name="T25" fmla="*/ 50 h 1183"/>
                  <a:gd name="T26" fmla="*/ 5 w 2625"/>
                  <a:gd name="T27" fmla="*/ 51 h 1183"/>
                  <a:gd name="T28" fmla="*/ 5 w 2625"/>
                  <a:gd name="T29" fmla="*/ 51 h 1183"/>
                  <a:gd name="T30" fmla="*/ 6 w 2625"/>
                  <a:gd name="T31" fmla="*/ 50 h 1183"/>
                  <a:gd name="T32" fmla="*/ 6 w 2625"/>
                  <a:gd name="T33" fmla="*/ 47 h 1183"/>
                  <a:gd name="T34" fmla="*/ 6 w 2625"/>
                  <a:gd name="T35" fmla="*/ 45 h 1183"/>
                  <a:gd name="T36" fmla="*/ 6 w 2625"/>
                  <a:gd name="T37" fmla="*/ 40 h 1183"/>
                  <a:gd name="T38" fmla="*/ 7 w 2625"/>
                  <a:gd name="T39" fmla="*/ 35 h 1183"/>
                  <a:gd name="T40" fmla="*/ 8 w 2625"/>
                  <a:gd name="T41" fmla="*/ 30 h 1183"/>
                  <a:gd name="T42" fmla="*/ 8 w 2625"/>
                  <a:gd name="T43" fmla="*/ 24 h 1183"/>
                  <a:gd name="T44" fmla="*/ 8 w 2625"/>
                  <a:gd name="T45" fmla="*/ 18 h 1183"/>
                  <a:gd name="T46" fmla="*/ 9 w 2625"/>
                  <a:gd name="T47" fmla="*/ 13 h 1183"/>
                  <a:gd name="T48" fmla="*/ 9 w 2625"/>
                  <a:gd name="T49" fmla="*/ 9 h 1183"/>
                  <a:gd name="T50" fmla="*/ 9 w 2625"/>
                  <a:gd name="T51" fmla="*/ 5 h 1183"/>
                  <a:gd name="T52" fmla="*/ 10 w 2625"/>
                  <a:gd name="T53" fmla="*/ 2 h 1183"/>
                  <a:gd name="T54" fmla="*/ 10 w 2625"/>
                  <a:gd name="T55" fmla="*/ 1 h 1183"/>
                  <a:gd name="T56" fmla="*/ 11 w 2625"/>
                  <a:gd name="T57" fmla="*/ 1 h 1183"/>
                  <a:gd name="T58" fmla="*/ 11 w 2625"/>
                  <a:gd name="T59" fmla="*/ 1 h 1183"/>
                  <a:gd name="T60" fmla="*/ 11 w 2625"/>
                  <a:gd name="T61" fmla="*/ 3 h 1183"/>
                  <a:gd name="T62" fmla="*/ 12 w 2625"/>
                  <a:gd name="T63" fmla="*/ 7 h 1183"/>
                  <a:gd name="T64" fmla="*/ 12 w 2625"/>
                  <a:gd name="T65" fmla="*/ 11 h 1183"/>
                  <a:gd name="T66" fmla="*/ 12 w 2625"/>
                  <a:gd name="T67" fmla="*/ 15 h 1183"/>
                  <a:gd name="T68" fmla="*/ 12 w 2625"/>
                  <a:gd name="T69" fmla="*/ 20 h 1183"/>
                  <a:gd name="T70" fmla="*/ 13 w 2625"/>
                  <a:gd name="T71" fmla="*/ 27 h 1183"/>
                  <a:gd name="T72" fmla="*/ 13 w 2625"/>
                  <a:gd name="T73" fmla="*/ 32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6399234" y="591397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234" y="591397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791847" y="1972410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847" y="1972410"/>
                  <a:ext cx="78290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6044140" y="940739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140" y="940739"/>
                  <a:ext cx="51520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6046733" y="148849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733" y="1488499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9516748" y="1293163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748" y="1293163"/>
                  <a:ext cx="43390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5526870" y="3880646"/>
                  <a:ext cx="104855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870" y="3880646"/>
                  <a:ext cx="104855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5780132" y="2653374"/>
                  <a:ext cx="78085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32" y="2653374"/>
                  <a:ext cx="780855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5997388" y="33219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388" y="3321928"/>
                  <a:ext cx="53489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8310082" y="1632781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082" y="1632781"/>
                  <a:ext cx="50513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9574482" y="3127052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482" y="3127052"/>
                  <a:ext cx="43390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8367816" y="3466670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6" y="3466670"/>
                  <a:ext cx="50513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9493776" y="5184453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776" y="5184453"/>
                  <a:ext cx="433901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8287110" y="5524071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110" y="5524071"/>
                  <a:ext cx="50513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/>
                <p:cNvSpPr/>
                <p:nvPr/>
              </p:nvSpPr>
              <p:spPr>
                <a:xfrm>
                  <a:off x="7301009" y="615628"/>
                  <a:ext cx="106279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1009" y="615628"/>
                  <a:ext cx="1062791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7252655" y="2384103"/>
                  <a:ext cx="10672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655" y="2384103"/>
                  <a:ext cx="1067215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7243592" y="4286861"/>
                  <a:ext cx="10702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592" y="4286861"/>
                  <a:ext cx="107029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5401621" y="5995759"/>
                  <a:ext cx="12192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21" y="5995759"/>
                  <a:ext cx="1219245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5601956" y="4494713"/>
                  <a:ext cx="9515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956" y="4494713"/>
                  <a:ext cx="951543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/>
                <p:cNvSpPr/>
                <p:nvPr/>
              </p:nvSpPr>
              <p:spPr>
                <a:xfrm>
                  <a:off x="6033195" y="534678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矩形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3195" y="5346782"/>
                  <a:ext cx="53489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/>
                <p:cNvSpPr/>
                <p:nvPr/>
              </p:nvSpPr>
              <p:spPr>
                <a:xfrm>
                  <a:off x="6382649" y="2482527"/>
                  <a:ext cx="4901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矩形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49" y="2482527"/>
                  <a:ext cx="490134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6414945" y="4427789"/>
                  <a:ext cx="4932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4945" y="4427789"/>
                  <a:ext cx="493212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左大括号 3"/>
          <p:cNvSpPr/>
          <p:nvPr/>
        </p:nvSpPr>
        <p:spPr>
          <a:xfrm>
            <a:off x="650070" y="2319948"/>
            <a:ext cx="376407" cy="3204123"/>
          </a:xfrm>
          <a:prstGeom prst="leftBrace">
            <a:avLst>
              <a:gd name="adj1" fmla="val 66346"/>
              <a:gd name="adj2" fmla="val 50426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9960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4" grpId="0" animBg="1"/>
      <p:bldP spid="119" grpId="0"/>
      <p:bldP spid="120" grpId="0"/>
      <p:bldP spid="121" grpId="0"/>
      <p:bldP spid="122" grpId="0"/>
      <p:bldP spid="12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14105" y="1199589"/>
            <a:ext cx="9018588" cy="954088"/>
            <a:chOff x="476" y="482"/>
            <a:chExt cx="5681" cy="601"/>
          </a:xfrm>
        </p:grpSpPr>
        <p:pic>
          <p:nvPicPr>
            <p:cNvPr id="30752" name="Picture 20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527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53" name="Rectangle 21"/>
                <p:cNvSpPr>
                  <a:spLocks noChangeArrowheads="1"/>
                </p:cNvSpPr>
                <p:nvPr/>
              </p:nvSpPr>
              <p:spPr bwMode="auto">
                <a:xfrm>
                  <a:off x="703" y="482"/>
                  <a:ext cx="5454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振幅（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amplitude)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：振动物体离开平衡位置的最大位移（或角位移）的绝对值。</a:t>
                  </a:r>
                </a:p>
              </p:txBody>
            </p:sp>
          </mc:Choice>
          <mc:Fallback xmlns="">
            <p:sp>
              <p:nvSpPr>
                <p:cNvPr id="30753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482"/>
                  <a:ext cx="5454" cy="601"/>
                </a:xfrm>
                <a:prstGeom prst="rect">
                  <a:avLst/>
                </a:prstGeom>
                <a:blipFill>
                  <a:blip r:embed="rId4"/>
                  <a:stretch>
                    <a:fillRect l="-1479" t="-7051" r="-1408" b="-17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814105" y="2207651"/>
            <a:ext cx="9018588" cy="523875"/>
            <a:chOff x="476" y="1117"/>
            <a:chExt cx="5681" cy="330"/>
          </a:xfrm>
        </p:grpSpPr>
        <p:pic>
          <p:nvPicPr>
            <p:cNvPr id="30750" name="Picture 2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162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703" y="1117"/>
                  <a:ext cx="545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周期</a:t>
                  </a:r>
                  <a:r>
                    <a:rPr lang="en-US" altLang="zh-CN" sz="2800" i="1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 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(period)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：物体完成一次全振动所需的时间。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51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1117"/>
                  <a:ext cx="5454" cy="330"/>
                </a:xfrm>
                <a:prstGeom prst="rect">
                  <a:avLst/>
                </a:prstGeom>
                <a:blipFill>
                  <a:blip r:embed="rId5"/>
                  <a:stretch>
                    <a:fillRect l="-1479" t="-116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814105" y="3443423"/>
            <a:ext cx="7875588" cy="523875"/>
            <a:chOff x="476" y="2115"/>
            <a:chExt cx="5591" cy="330"/>
          </a:xfrm>
        </p:grpSpPr>
        <p:pic>
          <p:nvPicPr>
            <p:cNvPr id="30748" name="Picture 2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160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03" y="2115"/>
                  <a:ext cx="536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频率（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frequency)</a:t>
                  </a: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：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单位时间内振动的次数。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49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2115"/>
                  <a:ext cx="5364" cy="330"/>
                </a:xfrm>
                <a:prstGeom prst="rect">
                  <a:avLst/>
                </a:prstGeom>
                <a:blipFill>
                  <a:blip r:embed="rId6"/>
                  <a:stretch>
                    <a:fillRect l="-1614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45" name="Group 34"/>
          <p:cNvGrpSpPr>
            <a:grpSpLocks/>
          </p:cNvGrpSpPr>
          <p:nvPr/>
        </p:nvGrpSpPr>
        <p:grpSpPr bwMode="auto">
          <a:xfrm>
            <a:off x="814105" y="4448481"/>
            <a:ext cx="5110163" cy="523875"/>
            <a:chOff x="567" y="2750"/>
            <a:chExt cx="3219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89" y="2750"/>
                  <a:ext cx="2997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角频率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(angular frequency)</a:t>
                  </a: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: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4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9" y="2750"/>
                  <a:ext cx="2997" cy="330"/>
                </a:xfrm>
                <a:prstGeom prst="rect">
                  <a:avLst/>
                </a:prstGeom>
                <a:blipFill>
                  <a:blip r:embed="rId7"/>
                  <a:stretch>
                    <a:fillRect l="-2561" t="-12941" b="-3294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747" name="Picture 2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795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814105" y="5262502"/>
            <a:ext cx="9952038" cy="1047750"/>
            <a:chOff x="480" y="3408"/>
            <a:chExt cx="6269" cy="660"/>
          </a:xfrm>
        </p:grpSpPr>
        <p:grpSp>
          <p:nvGrpSpPr>
            <p:cNvPr id="30737" name="Group 33"/>
            <p:cNvGrpSpPr>
              <a:grpSpLocks/>
            </p:cNvGrpSpPr>
            <p:nvPr/>
          </p:nvGrpSpPr>
          <p:grpSpPr bwMode="auto">
            <a:xfrm>
              <a:off x="480" y="3408"/>
              <a:ext cx="6269" cy="330"/>
              <a:chOff x="476" y="3294"/>
              <a:chExt cx="6269" cy="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4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3" y="3294"/>
                    <a:ext cx="6042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相位 </a:t>
                    </a:r>
                    <a:r>
                      <a:rPr lang="en-US" altLang="zh-CN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(phase)</a:t>
                    </a:r>
                    <a14:m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：决定谐振动物体的运动状态的物理量。</a:t>
                    </a:r>
                  </a:p>
                </p:txBody>
              </p:sp>
            </mc:Choice>
            <mc:Fallback xmlns="">
              <p:sp>
                <p:nvSpPr>
                  <p:cNvPr id="30741" name="Text 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03" y="3294"/>
                    <a:ext cx="6042" cy="33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335" t="-11628" r="-127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743" name="Picture 28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" y="3339"/>
                <a:ext cx="1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0" name="Rectangle 30"/>
                <p:cNvSpPr>
                  <a:spLocks noChangeArrowheads="1"/>
                </p:cNvSpPr>
                <p:nvPr/>
              </p:nvSpPr>
              <p:spPr bwMode="auto">
                <a:xfrm>
                  <a:off x="737" y="3738"/>
                  <a:ext cx="2728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：初相位（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initial phase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30740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37" y="3738"/>
                  <a:ext cx="2728" cy="330"/>
                </a:xfrm>
                <a:prstGeom prst="rect">
                  <a:avLst/>
                </a:prstGeom>
                <a:blipFill>
                  <a:blip r:embed="rId9"/>
                  <a:stretch>
                    <a:fillRect t="-12791" r="-18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33" name="AutoShape 40"/>
              <p:cNvSpPr>
                <a:spLocks noChangeArrowheads="1"/>
              </p:cNvSpPr>
              <p:nvPr/>
            </p:nvSpPr>
            <p:spPr bwMode="auto">
              <a:xfrm>
                <a:off x="9023432" y="1865422"/>
                <a:ext cx="1742348" cy="1100386"/>
              </a:xfrm>
              <a:prstGeom prst="wedgeRoundRectCallout">
                <a:avLst>
                  <a:gd name="adj1" fmla="val -180371"/>
                  <a:gd name="adj2" fmla="val 44475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noFill/>
              </a:ln>
              <a:extLst/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0733" name="AutoShap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3432" y="1865422"/>
                <a:ext cx="1742348" cy="1100386"/>
              </a:xfrm>
              <a:prstGeom prst="wedgeRoundRectCallout">
                <a:avLst>
                  <a:gd name="adj1" fmla="val -180371"/>
                  <a:gd name="adj2" fmla="val 44475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191922" y="536253"/>
                <a:ext cx="3135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2" y="536253"/>
                <a:ext cx="313502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802725" y="2793629"/>
                <a:ext cx="60231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25" y="2793629"/>
                <a:ext cx="602312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997010" y="3220006"/>
                <a:ext cx="2052550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10" y="3220006"/>
                <a:ext cx="2052550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498818" y="4221764"/>
                <a:ext cx="251261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𝜋𝜈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18" y="4221764"/>
                <a:ext cx="2512611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958157" y="3954833"/>
                <a:ext cx="1602554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157" y="3954833"/>
                <a:ext cx="1602554" cy="13653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67751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二、谐振动的振幅、周期、频率和相位</a:t>
            </a:r>
          </a:p>
        </p:txBody>
      </p:sp>
    </p:spTree>
    <p:extLst>
      <p:ext uri="{BB962C8B-B14F-4D97-AF65-F5344CB8AC3E}">
        <p14:creationId xmlns:p14="http://schemas.microsoft.com/office/powerpoint/2010/main" val="21715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3" grpId="0" animBg="1"/>
      <p:bldP spid="34" grpId="0"/>
      <p:bldP spid="35" grpId="0"/>
      <p:bldP spid="37" grpId="0"/>
      <p:bldP spid="38" grpId="0"/>
      <p:bldP spid="39" grpId="0"/>
      <p:bldP spid="2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6" name="Text Box 1090"/>
          <p:cNvSpPr txBox="1">
            <a:spLocks noChangeArrowheads="1"/>
          </p:cNvSpPr>
          <p:nvPr/>
        </p:nvSpPr>
        <p:spPr bwMode="auto">
          <a:xfrm>
            <a:off x="652027" y="1494329"/>
            <a:ext cx="6390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相位：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𝜔𝑡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zh-CN" altLang="en-US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𝜑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是振动物体𝑡时刻的相位</a:t>
            </a:r>
          </a:p>
        </p:txBody>
      </p:sp>
      <p:grpSp>
        <p:nvGrpSpPr>
          <p:cNvPr id="6" name="Group 1103"/>
          <p:cNvGrpSpPr>
            <a:grpSpLocks/>
          </p:cNvGrpSpPr>
          <p:nvPr/>
        </p:nvGrpSpPr>
        <p:grpSpPr bwMode="auto">
          <a:xfrm>
            <a:off x="1604529" y="3227215"/>
            <a:ext cx="6675443" cy="523875"/>
            <a:chOff x="521" y="2025"/>
            <a:chExt cx="4205" cy="330"/>
          </a:xfrm>
        </p:grpSpPr>
        <p:sp>
          <p:nvSpPr>
            <p:cNvPr id="34830" name="Text Box 1063"/>
            <p:cNvSpPr txBox="1">
              <a:spLocks noChangeArrowheads="1"/>
            </p:cNvSpPr>
            <p:nvPr/>
          </p:nvSpPr>
          <p:spPr bwMode="auto">
            <a:xfrm>
              <a:off x="764" y="2025"/>
              <a:ext cx="396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>
                  <a:srgbClr val="00FFFF"/>
                </a:buClr>
                <a:buFont typeface="Wingdings" panose="05000000000000000000" pitchFamily="2" charset="2"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相位的意义：</a:t>
              </a: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相位确定了振动的状态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</a:t>
              </a:r>
            </a:p>
          </p:txBody>
        </p:sp>
        <p:pic>
          <p:nvPicPr>
            <p:cNvPr id="34832" name="Picture 1096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069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104"/>
          <p:cNvGrpSpPr>
            <a:grpSpLocks/>
          </p:cNvGrpSpPr>
          <p:nvPr/>
        </p:nvGrpSpPr>
        <p:grpSpPr bwMode="auto">
          <a:xfrm>
            <a:off x="1587066" y="3863802"/>
            <a:ext cx="5691190" cy="523875"/>
            <a:chOff x="521" y="2422"/>
            <a:chExt cx="3585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28" name="Text Box 1069"/>
                <p:cNvSpPr txBox="1">
                  <a:spLocks noChangeArrowheads="1"/>
                </p:cNvSpPr>
                <p:nvPr/>
              </p:nvSpPr>
              <p:spPr bwMode="auto">
                <a:xfrm>
                  <a:off x="762" y="2422"/>
                  <a:ext cx="334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相位每改变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振动重复一次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4828" name="Text Box 10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2" y="2422"/>
                  <a:ext cx="3344" cy="330"/>
                </a:xfrm>
                <a:prstGeom prst="rect">
                  <a:avLst/>
                </a:prstGeom>
                <a:blipFill>
                  <a:blip r:embed="rId6"/>
                  <a:stretch>
                    <a:fillRect l="-2296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829" name="Picture 109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478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5" name="Group 1099"/>
          <p:cNvGrpSpPr>
            <a:grpSpLocks/>
          </p:cNvGrpSpPr>
          <p:nvPr/>
        </p:nvGrpSpPr>
        <p:grpSpPr bwMode="auto">
          <a:xfrm>
            <a:off x="652028" y="485819"/>
            <a:ext cx="2233612" cy="719138"/>
            <a:chOff x="567" y="119"/>
            <a:chExt cx="1407" cy="453"/>
          </a:xfrm>
        </p:grpSpPr>
        <p:sp>
          <p:nvSpPr>
            <p:cNvPr id="34826" name="AutoShape 1100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34827" name="Text Box 1101"/>
            <p:cNvSpPr txBox="1">
              <a:spLocks noChangeArrowheads="1"/>
            </p:cNvSpPr>
            <p:nvPr/>
          </p:nvSpPr>
          <p:spPr bwMode="auto">
            <a:xfrm>
              <a:off x="956" y="207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319609" y="566578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09" y="566578"/>
                <a:ext cx="31334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250600" y="2359180"/>
                <a:ext cx="3582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600" y="2359180"/>
                <a:ext cx="35829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5"/>
          <p:cNvSpPr>
            <a:spLocks/>
          </p:cNvSpPr>
          <p:nvPr/>
        </p:nvSpPr>
        <p:spPr bwMode="auto">
          <a:xfrm>
            <a:off x="4877081" y="2299659"/>
            <a:ext cx="145177" cy="70312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986698" y="2060255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98" y="2060255"/>
                <a:ext cx="36187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4986698" y="2591780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98" y="2591780"/>
                <a:ext cx="384656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52028" y="4500389"/>
            <a:ext cx="8316913" cy="1944688"/>
            <a:chOff x="652028" y="4500389"/>
            <a:chExt cx="8316913" cy="1944688"/>
          </a:xfrm>
        </p:grpSpPr>
        <p:grpSp>
          <p:nvGrpSpPr>
            <p:cNvPr id="3" name="Group 1095"/>
            <p:cNvGrpSpPr>
              <a:grpSpLocks/>
            </p:cNvGrpSpPr>
            <p:nvPr/>
          </p:nvGrpSpPr>
          <p:grpSpPr bwMode="auto">
            <a:xfrm>
              <a:off x="652028" y="4500389"/>
              <a:ext cx="8316913" cy="1944688"/>
              <a:chOff x="521" y="2976"/>
              <a:chExt cx="5239" cy="1225"/>
            </a:xfrm>
          </p:grpSpPr>
          <p:sp>
            <p:nvSpPr>
              <p:cNvPr id="34835" name="AutoShape 1094"/>
              <p:cNvSpPr>
                <a:spLocks noChangeArrowheads="1"/>
              </p:cNvSpPr>
              <p:nvPr/>
            </p:nvSpPr>
            <p:spPr bwMode="auto">
              <a:xfrm>
                <a:off x="521" y="2976"/>
                <a:ext cx="5239" cy="1225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5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34836" name="Group 1070"/>
              <p:cNvGrpSpPr>
                <a:grpSpLocks/>
              </p:cNvGrpSpPr>
              <p:nvPr/>
            </p:nvGrpSpPr>
            <p:grpSpPr bwMode="auto">
              <a:xfrm>
                <a:off x="1066" y="3220"/>
                <a:ext cx="4354" cy="863"/>
                <a:chOff x="930" y="1801"/>
                <a:chExt cx="4354" cy="1134"/>
              </a:xfrm>
            </p:grpSpPr>
            <p:sp>
              <p:nvSpPr>
                <p:cNvPr id="34854" name="Line 1071"/>
                <p:cNvSpPr>
                  <a:spLocks noChangeShapeType="1"/>
                </p:cNvSpPr>
                <p:nvPr/>
              </p:nvSpPr>
              <p:spPr bwMode="auto">
                <a:xfrm>
                  <a:off x="930" y="1801"/>
                  <a:ext cx="6" cy="1134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triangle" w="med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34855" name="Line 1072"/>
                <p:cNvSpPr>
                  <a:spLocks noChangeShapeType="1"/>
                </p:cNvSpPr>
                <p:nvPr/>
              </p:nvSpPr>
              <p:spPr bwMode="auto">
                <a:xfrm>
                  <a:off x="947" y="2443"/>
                  <a:ext cx="4337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med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34839" name="Picture 1075" descr="图形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" y="3363"/>
                <a:ext cx="4167" cy="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40" name="Line 1076"/>
              <p:cNvSpPr>
                <a:spLocks noChangeShapeType="1"/>
              </p:cNvSpPr>
              <p:nvPr/>
            </p:nvSpPr>
            <p:spPr bwMode="auto">
              <a:xfrm>
                <a:off x="1069" y="3346"/>
                <a:ext cx="1221" cy="17"/>
              </a:xfrm>
              <a:prstGeom prst="line">
                <a:avLst/>
              </a:prstGeom>
              <a:noFill/>
              <a:ln w="19050">
                <a:solidFill>
                  <a:srgbClr val="66FFFF"/>
                </a:solidFill>
                <a:prstDash val="sysDot"/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1" name="Line 1077"/>
              <p:cNvSpPr>
                <a:spLocks noChangeShapeType="1"/>
              </p:cNvSpPr>
              <p:nvPr/>
            </p:nvSpPr>
            <p:spPr bwMode="auto">
              <a:xfrm>
                <a:off x="1066" y="4026"/>
                <a:ext cx="544" cy="0"/>
              </a:xfrm>
              <a:prstGeom prst="line">
                <a:avLst/>
              </a:prstGeom>
              <a:noFill/>
              <a:ln w="19050">
                <a:solidFill>
                  <a:srgbClr val="66FFFF"/>
                </a:solidFill>
                <a:prstDash val="sysDot"/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5" name="Line 1081"/>
              <p:cNvSpPr>
                <a:spLocks noChangeShapeType="1"/>
              </p:cNvSpPr>
              <p:nvPr/>
            </p:nvSpPr>
            <p:spPr bwMode="auto">
              <a:xfrm flipV="1">
                <a:off x="1048" y="3508"/>
                <a:ext cx="4176" cy="12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7" name="Oval 1083"/>
              <p:cNvSpPr>
                <a:spLocks noChangeArrowheads="1"/>
              </p:cNvSpPr>
              <p:nvPr/>
            </p:nvSpPr>
            <p:spPr bwMode="auto">
              <a:xfrm>
                <a:off x="3969" y="3482"/>
                <a:ext cx="62" cy="6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8" name="Oval 1084"/>
              <p:cNvSpPr>
                <a:spLocks noChangeArrowheads="1"/>
              </p:cNvSpPr>
              <p:nvPr/>
            </p:nvSpPr>
            <p:spPr bwMode="auto">
              <a:xfrm>
                <a:off x="2499" y="3485"/>
                <a:ext cx="62" cy="6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9" name="Line 1085"/>
              <p:cNvSpPr>
                <a:spLocks noChangeShapeType="1"/>
              </p:cNvSpPr>
              <p:nvPr/>
            </p:nvSpPr>
            <p:spPr bwMode="auto">
              <a:xfrm>
                <a:off x="2526" y="3252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0" name="Line 1086"/>
              <p:cNvSpPr>
                <a:spLocks noChangeShapeType="1"/>
              </p:cNvSpPr>
              <p:nvPr/>
            </p:nvSpPr>
            <p:spPr bwMode="auto">
              <a:xfrm>
                <a:off x="4005" y="3231"/>
                <a:ext cx="0" cy="22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1" name="Line 1087"/>
              <p:cNvSpPr>
                <a:spLocks noChangeShapeType="1"/>
              </p:cNvSpPr>
              <p:nvPr/>
            </p:nvSpPr>
            <p:spPr bwMode="auto">
              <a:xfrm>
                <a:off x="2533" y="3289"/>
                <a:ext cx="327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 type="triangle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2" name="Line 1088"/>
              <p:cNvSpPr>
                <a:spLocks noChangeShapeType="1"/>
              </p:cNvSpPr>
              <p:nvPr/>
            </p:nvSpPr>
            <p:spPr bwMode="auto">
              <a:xfrm>
                <a:off x="3700" y="3283"/>
                <a:ext cx="294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3" name="Oval 1089"/>
              <p:cNvSpPr>
                <a:spLocks noChangeArrowheads="1"/>
              </p:cNvSpPr>
              <p:nvPr/>
            </p:nvSpPr>
            <p:spPr bwMode="auto">
              <a:xfrm>
                <a:off x="1039" y="3490"/>
                <a:ext cx="62" cy="6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7910256" y="5571813"/>
                  <a:ext cx="695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256" y="5571813"/>
                  <a:ext cx="6951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4223903" y="4700742"/>
                  <a:ext cx="16355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903" y="4700742"/>
                  <a:ext cx="163551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453748" y="4518773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748" y="4518773"/>
                  <a:ext cx="4857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21622" y="5846995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22" y="5846995"/>
                  <a:ext cx="78290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1057572" y="4775276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72" y="4775276"/>
                  <a:ext cx="51520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100505" y="540164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505" y="5401641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46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6" grpId="0"/>
      <p:bldP spid="44" grpId="0"/>
      <p:bldP spid="45" grpId="0"/>
      <p:bldP spid="46" grpId="0" animBg="1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714657" y="1149919"/>
            <a:ext cx="85546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If we knowing the initial conditions  of the vibration as follows: </a:t>
            </a:r>
          </a:p>
        </p:txBody>
      </p:sp>
      <p:sp>
        <p:nvSpPr>
          <p:cNvPr id="36871" name="AutoShape 14"/>
          <p:cNvSpPr>
            <a:spLocks noChangeArrowheads="1"/>
          </p:cNvSpPr>
          <p:nvPr/>
        </p:nvSpPr>
        <p:spPr bwMode="auto">
          <a:xfrm>
            <a:off x="570195" y="496214"/>
            <a:ext cx="8496300" cy="62642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56311" y="2558903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11" y="2558903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55"/>
          <p:cNvSpPr>
            <a:spLocks/>
          </p:cNvSpPr>
          <p:nvPr/>
        </p:nvSpPr>
        <p:spPr bwMode="auto">
          <a:xfrm>
            <a:off x="952960" y="2715197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56311" y="3281543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11" y="3281543"/>
                <a:ext cx="36187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94656" y="2557275"/>
                <a:ext cx="22900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6" y="2557275"/>
                <a:ext cx="22900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94656" y="3276932"/>
                <a:ext cx="26952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6" y="3276932"/>
                <a:ext cx="269528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63051" y="3933915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051" y="3933915"/>
                <a:ext cx="2505173" cy="1365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079534" y="4181048"/>
                <a:ext cx="328045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34" y="4181048"/>
                <a:ext cx="3280450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14657" y="5441608"/>
            <a:ext cx="9233383" cy="11264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对给定振动系统，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周期由系统本身性质决定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振幅和初相由初始条件决定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024001" y="1961702"/>
                <a:ext cx="1307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01" y="1961702"/>
                <a:ext cx="13073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594940" y="1961702"/>
                <a:ext cx="1316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40" y="1961702"/>
                <a:ext cx="131657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660492" y="196697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92" y="1966975"/>
                <a:ext cx="10999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4502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三、振幅和初相位的确定</a:t>
            </a:r>
          </a:p>
        </p:txBody>
      </p:sp>
      <p:sp>
        <p:nvSpPr>
          <p:cNvPr id="25" name="AutoShape 55"/>
          <p:cNvSpPr>
            <a:spLocks/>
          </p:cNvSpPr>
          <p:nvPr/>
        </p:nvSpPr>
        <p:spPr bwMode="auto">
          <a:xfrm>
            <a:off x="5613982" y="2710586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06644" y="3118695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1486509" y="4601384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4558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2" grpId="0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5" grpId="0" animBg="1"/>
      <p:bldP spid="2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1031"/>
          <p:cNvSpPr txBox="1">
            <a:spLocks noChangeArrowheads="1"/>
          </p:cNvSpPr>
          <p:nvPr/>
        </p:nvSpPr>
        <p:spPr bwMode="auto">
          <a:xfrm>
            <a:off x="659469" y="3499186"/>
            <a:ext cx="3887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动能和势能分别为：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234018" y="1993597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18" y="1993597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utoShape 55"/>
          <p:cNvSpPr>
            <a:spLocks/>
          </p:cNvSpPr>
          <p:nvPr/>
        </p:nvSpPr>
        <p:spPr bwMode="auto">
          <a:xfrm>
            <a:off x="1030667" y="2149891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234018" y="2716237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18" y="2716237"/>
                <a:ext cx="36187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132676" y="4187057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76" y="4187057"/>
                <a:ext cx="2087559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utoShape 55"/>
          <p:cNvSpPr>
            <a:spLocks/>
          </p:cNvSpPr>
          <p:nvPr/>
        </p:nvSpPr>
        <p:spPr bwMode="auto">
          <a:xfrm>
            <a:off x="1078896" y="4717712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038677" y="4180866"/>
                <a:ext cx="411369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77" y="4180866"/>
                <a:ext cx="4113690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05679" y="5167194"/>
                <a:ext cx="19850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79" y="5167194"/>
                <a:ext cx="1985094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038677" y="5159214"/>
                <a:ext cx="364022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77" y="5159214"/>
                <a:ext cx="3640227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12752" y="4215988"/>
                <a:ext cx="357912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52" y="4215988"/>
                <a:ext cx="3579120" cy="8989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矩形 3"/>
              <p:cNvSpPr/>
              <p:nvPr/>
            </p:nvSpPr>
            <p:spPr>
              <a:xfrm>
                <a:off x="6912752" y="2746896"/>
                <a:ext cx="1790113" cy="963266"/>
              </a:xfrm>
              <a:prstGeom prst="wedgeRectCallout">
                <a:avLst>
                  <a:gd name="adj1" fmla="val -31825"/>
                  <a:gd name="adj2" fmla="val 136745"/>
                </a:avLst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对话气泡: 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52" y="2746896"/>
                <a:ext cx="1790113" cy="963266"/>
              </a:xfrm>
              <a:prstGeom prst="wedgeRectCallout">
                <a:avLst>
                  <a:gd name="adj1" fmla="val -31825"/>
                  <a:gd name="adj2" fmla="val 136745"/>
                </a:avLst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4502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四、振动的能量</a:t>
            </a: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59469" y="1268542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以水平弹簧振子为例讨论简谐振动系统的能量。</a:t>
            </a:r>
          </a:p>
        </p:txBody>
      </p:sp>
    </p:spTree>
    <p:extLst>
      <p:ext uri="{BB962C8B-B14F-4D97-AF65-F5344CB8AC3E}">
        <p14:creationId xmlns:p14="http://schemas.microsoft.com/office/powerpoint/2010/main" val="408546581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4" grpId="0"/>
      <p:bldP spid="45" grpId="0" animBg="1"/>
      <p:bldP spid="50" grpId="0"/>
      <p:bldP spid="51" grpId="0"/>
      <p:bldP spid="52" grpId="0" animBg="1"/>
      <p:bldP spid="53" grpId="0"/>
      <p:bldP spid="54" grpId="0"/>
      <p:bldP spid="55" grpId="0"/>
      <p:bldP spid="48" grpId="0"/>
      <p:bldP spid="4" grpId="0" animBg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2"/>
          <p:cNvGrpSpPr>
            <a:grpSpLocks/>
          </p:cNvGrpSpPr>
          <p:nvPr/>
        </p:nvGrpSpPr>
        <p:grpSpPr bwMode="auto">
          <a:xfrm>
            <a:off x="662570" y="5856164"/>
            <a:ext cx="6983413" cy="523875"/>
            <a:chOff x="636" y="3339"/>
            <a:chExt cx="4399" cy="330"/>
          </a:xfrm>
        </p:grpSpPr>
        <p:sp>
          <p:nvSpPr>
            <p:cNvPr id="43019" name="Text Box 89"/>
            <p:cNvSpPr txBox="1">
              <a:spLocks noChangeArrowheads="1"/>
            </p:cNvSpPr>
            <p:nvPr/>
          </p:nvSpPr>
          <p:spPr bwMode="auto">
            <a:xfrm>
              <a:off x="839" y="3339"/>
              <a:ext cx="41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FF0000"/>
                  </a:solidFill>
                  <a:latin typeface="+mn-lt"/>
                  <a:ea typeface="+mn-ea"/>
                </a:rPr>
                <a:t>The energy of the  vibration is conservation.</a:t>
              </a:r>
            </a:p>
          </p:txBody>
        </p:sp>
        <p:pic>
          <p:nvPicPr>
            <p:cNvPr id="43020" name="Picture 90" descr="BD14565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" y="3411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83" name="矩形 49"/>
          <p:cNvSpPr>
            <a:spLocks noChangeArrowheads="1"/>
          </p:cNvSpPr>
          <p:nvPr/>
        </p:nvSpPr>
        <p:spPr bwMode="auto">
          <a:xfrm>
            <a:off x="662570" y="667901"/>
            <a:ext cx="378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简谐振动的总能量</a:t>
            </a:r>
            <a:r>
              <a:rPr kumimoji="0" lang="en-US" altLang="zh-CN" sz="2800" dirty="0">
                <a:solidFill>
                  <a:srgbClr val="6600CC"/>
                </a:solidFill>
                <a:latin typeface="+mn-lt"/>
                <a:ea typeface="+mn-ea"/>
              </a:rPr>
              <a:t>:</a:t>
            </a:r>
            <a:endParaRPr kumimoji="0" lang="zh-CN" altLang="en-US" sz="2800" dirty="0">
              <a:solidFill>
                <a:srgbClr val="6600CC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70896" y="2588458"/>
            <a:ext cx="3708400" cy="2749666"/>
            <a:chOff x="5536675" y="555814"/>
            <a:chExt cx="3708400" cy="2749666"/>
          </a:xfrm>
        </p:grpSpPr>
        <p:grpSp>
          <p:nvGrpSpPr>
            <p:cNvPr id="46" name="Group 54"/>
            <p:cNvGrpSpPr>
              <a:grpSpLocks/>
            </p:cNvGrpSpPr>
            <p:nvPr/>
          </p:nvGrpSpPr>
          <p:grpSpPr bwMode="auto">
            <a:xfrm>
              <a:off x="5536675" y="555814"/>
              <a:ext cx="3708400" cy="2749666"/>
              <a:chOff x="748" y="1210"/>
              <a:chExt cx="4272" cy="2872"/>
            </a:xfrm>
          </p:grpSpPr>
          <p:grpSp>
            <p:nvGrpSpPr>
              <p:cNvPr id="47" name="Group 55"/>
              <p:cNvGrpSpPr>
                <a:grpSpLocks/>
              </p:cNvGrpSpPr>
              <p:nvPr/>
            </p:nvGrpSpPr>
            <p:grpSpPr bwMode="auto">
              <a:xfrm>
                <a:off x="748" y="1210"/>
                <a:ext cx="4272" cy="2872"/>
                <a:chOff x="768" y="1208"/>
                <a:chExt cx="4272" cy="2872"/>
              </a:xfrm>
            </p:grpSpPr>
            <p:sp>
              <p:nvSpPr>
                <p:cNvPr id="64" name="Rectangle 56"/>
                <p:cNvSpPr>
                  <a:spLocks noChangeArrowheads="1"/>
                </p:cNvSpPr>
                <p:nvPr/>
              </p:nvSpPr>
              <p:spPr bwMode="auto">
                <a:xfrm>
                  <a:off x="768" y="1208"/>
                  <a:ext cx="4272" cy="2872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 type="none" w="sm" len="lg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Rectangle 57"/>
                <p:cNvSpPr>
                  <a:spLocks noChangeArrowheads="1"/>
                </p:cNvSpPr>
                <p:nvPr/>
              </p:nvSpPr>
              <p:spPr bwMode="auto">
                <a:xfrm>
                  <a:off x="1023" y="1214"/>
                  <a:ext cx="3737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简谐振动能量曲线</a:t>
                  </a:r>
                </a:p>
              </p:txBody>
            </p:sp>
          </p:grpSp>
          <p:sp>
            <p:nvSpPr>
              <p:cNvPr id="48" name="Freeform 58"/>
              <p:cNvSpPr>
                <a:spLocks/>
              </p:cNvSpPr>
              <p:nvPr/>
            </p:nvSpPr>
            <p:spPr bwMode="auto">
              <a:xfrm>
                <a:off x="1683" y="2256"/>
                <a:ext cx="1968" cy="1304"/>
              </a:xfrm>
              <a:custGeom>
                <a:avLst/>
                <a:gdLst>
                  <a:gd name="T0" fmla="*/ 0 w 1152"/>
                  <a:gd name="T1" fmla="*/ 0 h 720"/>
                  <a:gd name="T2" fmla="*/ 121948 w 1152"/>
                  <a:gd name="T3" fmla="*/ 273438 h 720"/>
                  <a:gd name="T4" fmla="*/ 243861 w 1152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1152"/>
                  <a:gd name="T10" fmla="*/ 0 h 720"/>
                  <a:gd name="T11" fmla="*/ 1152 w 1152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52" h="720">
                    <a:moveTo>
                      <a:pt x="0" y="0"/>
                    </a:moveTo>
                    <a:cubicBezTo>
                      <a:pt x="192" y="360"/>
                      <a:pt x="384" y="720"/>
                      <a:pt x="576" y="720"/>
                    </a:cubicBezTo>
                    <a:cubicBezTo>
                      <a:pt x="768" y="720"/>
                      <a:pt x="1056" y="120"/>
                      <a:pt x="1152" y="0"/>
                    </a:cubicBez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>
                <a:off x="3072" y="2256"/>
                <a:ext cx="0" cy="7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0" name="Line 63"/>
              <p:cNvSpPr>
                <a:spLocks noChangeShapeType="1"/>
              </p:cNvSpPr>
              <p:nvPr/>
            </p:nvSpPr>
            <p:spPr bwMode="auto">
              <a:xfrm>
                <a:off x="3312" y="30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1" name="Group 65"/>
              <p:cNvGrpSpPr>
                <a:grpSpLocks/>
              </p:cNvGrpSpPr>
              <p:nvPr/>
            </p:nvGrpSpPr>
            <p:grpSpPr bwMode="auto">
              <a:xfrm>
                <a:off x="2655" y="2256"/>
                <a:ext cx="849" cy="1680"/>
                <a:chOff x="2655" y="2256"/>
                <a:chExt cx="849" cy="1680"/>
              </a:xfrm>
            </p:grpSpPr>
            <p:sp>
              <p:nvSpPr>
                <p:cNvPr id="61" name="Line 66"/>
                <p:cNvSpPr>
                  <a:spLocks noChangeShapeType="1"/>
                </p:cNvSpPr>
                <p:nvPr/>
              </p:nvSpPr>
              <p:spPr bwMode="auto">
                <a:xfrm>
                  <a:off x="2655" y="3648"/>
                  <a:ext cx="561" cy="0"/>
                </a:xfrm>
                <a:prstGeom prst="line">
                  <a:avLst/>
                </a:prstGeom>
                <a:noFill/>
                <a:ln w="28575">
                  <a:solidFill>
                    <a:srgbClr val="CC00CC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Line 67"/>
                <p:cNvSpPr>
                  <a:spLocks noChangeShapeType="1"/>
                </p:cNvSpPr>
                <p:nvPr/>
              </p:nvSpPr>
              <p:spPr bwMode="auto">
                <a:xfrm>
                  <a:off x="3216" y="2256"/>
                  <a:ext cx="0" cy="168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2655" y="3024"/>
                  <a:ext cx="849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2" name="Group 70"/>
              <p:cNvGrpSpPr>
                <a:grpSpLocks/>
              </p:cNvGrpSpPr>
              <p:nvPr/>
            </p:nvGrpSpPr>
            <p:grpSpPr bwMode="auto">
              <a:xfrm>
                <a:off x="1668" y="2248"/>
                <a:ext cx="1995" cy="1312"/>
                <a:chOff x="1668" y="2248"/>
                <a:chExt cx="1995" cy="1312"/>
              </a:xfrm>
            </p:grpSpPr>
            <p:sp>
              <p:nvSpPr>
                <p:cNvPr id="56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1703" y="2256"/>
                  <a:ext cx="0" cy="130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3651" y="2256"/>
                  <a:ext cx="0" cy="130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8" name="Line 73"/>
                <p:cNvSpPr>
                  <a:spLocks noChangeShapeType="1"/>
                </p:cNvSpPr>
                <p:nvPr/>
              </p:nvSpPr>
              <p:spPr bwMode="auto">
                <a:xfrm>
                  <a:off x="1683" y="2256"/>
                  <a:ext cx="1968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Oval 74"/>
                <p:cNvSpPr>
                  <a:spLocks noChangeArrowheads="1"/>
                </p:cNvSpPr>
                <p:nvPr/>
              </p:nvSpPr>
              <p:spPr bwMode="auto">
                <a:xfrm>
                  <a:off x="1668" y="2248"/>
                  <a:ext cx="60" cy="56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0" name="Oval 75"/>
                <p:cNvSpPr>
                  <a:spLocks noChangeArrowheads="1"/>
                </p:cNvSpPr>
                <p:nvPr/>
              </p:nvSpPr>
              <p:spPr bwMode="auto">
                <a:xfrm>
                  <a:off x="3603" y="2248"/>
                  <a:ext cx="60" cy="56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" name="Group 82"/>
              <p:cNvGrpSpPr>
                <a:grpSpLocks/>
              </p:cNvGrpSpPr>
              <p:nvPr/>
            </p:nvGrpSpPr>
            <p:grpSpPr bwMode="auto">
              <a:xfrm>
                <a:off x="1149" y="1872"/>
                <a:ext cx="3075" cy="2064"/>
                <a:chOff x="1149" y="1872"/>
                <a:chExt cx="3075" cy="2064"/>
              </a:xfrm>
            </p:grpSpPr>
            <p:sp>
              <p:nvSpPr>
                <p:cNvPr id="54" name="Line 83"/>
                <p:cNvSpPr>
                  <a:spLocks noChangeShapeType="1"/>
                </p:cNvSpPr>
                <p:nvPr/>
              </p:nvSpPr>
              <p:spPr bwMode="auto">
                <a:xfrm>
                  <a:off x="1149" y="3552"/>
                  <a:ext cx="3075" cy="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5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2643" y="1872"/>
                  <a:ext cx="0" cy="20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7193366" y="2768550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366" y="2768550"/>
                  <a:ext cx="48570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5953490" y="2696796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490" y="2696796"/>
                  <a:ext cx="78290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7794528" y="2741055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528" y="2741055"/>
                  <a:ext cx="51520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6772701" y="271141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701" y="2711413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7984742" y="1225999"/>
                  <a:ext cx="5293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742" y="1225999"/>
                  <a:ext cx="52931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8454378" y="250840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378" y="2508401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7040146" y="1612551"/>
                  <a:ext cx="670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146" y="1612551"/>
                  <a:ext cx="67044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7661475" y="2258453"/>
                  <a:ext cx="672364" cy="556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475" y="2258453"/>
                  <a:ext cx="672364" cy="5564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5892792" y="1234724"/>
                  <a:ext cx="5146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92" y="1234724"/>
                  <a:ext cx="51462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6662611" y="1432648"/>
                  <a:ext cx="5225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611" y="1432648"/>
                  <a:ext cx="52251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7102745" y="972257"/>
                  <a:ext cx="672364" cy="556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745" y="972257"/>
                  <a:ext cx="672364" cy="5564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62570" y="1501200"/>
                <a:ext cx="21916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0" y="1501200"/>
                <a:ext cx="2191690" cy="5564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2656594" y="1276027"/>
                <a:ext cx="626767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594" y="1276027"/>
                <a:ext cx="6267678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8667805" y="1276027"/>
                <a:ext cx="151073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5" y="1276027"/>
                <a:ext cx="1510735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9275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3" grpId="0"/>
      <p:bldP spid="78" grpId="0"/>
      <p:bldP spid="81" grpId="0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635782" y="538880"/>
            <a:ext cx="83453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谐振子的动能、势能和总能量随时间的变化曲线：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3" name="Group 105"/>
          <p:cNvGrpSpPr>
            <a:grpSpLocks/>
          </p:cNvGrpSpPr>
          <p:nvPr/>
        </p:nvGrpSpPr>
        <p:grpSpPr bwMode="auto">
          <a:xfrm>
            <a:off x="635783" y="5435535"/>
            <a:ext cx="8534400" cy="954087"/>
            <a:chOff x="384" y="3312"/>
            <a:chExt cx="5376" cy="601"/>
          </a:xfrm>
        </p:grpSpPr>
        <p:sp>
          <p:nvSpPr>
            <p:cNvPr id="45061" name="Text Box 106"/>
            <p:cNvSpPr txBox="1">
              <a:spLocks noChangeArrowheads="1"/>
            </p:cNvSpPr>
            <p:nvPr/>
          </p:nvSpPr>
          <p:spPr bwMode="auto">
            <a:xfrm>
              <a:off x="384" y="3312"/>
              <a:ext cx="537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  <a:sym typeface="Monotype Sorts" pitchFamily="2" charset="2"/>
                </a:rPr>
                <a:t>   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The frequency of kinetic energy and potential energy  are twice as much as the frequency of vibration.</a:t>
              </a:r>
            </a:p>
          </p:txBody>
        </p:sp>
        <p:pic>
          <p:nvPicPr>
            <p:cNvPr id="45062" name="Picture 107" descr="BD14565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33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932085" y="1029374"/>
            <a:ext cx="7713384" cy="4048171"/>
            <a:chOff x="932085" y="1029374"/>
            <a:chExt cx="7713384" cy="4048171"/>
          </a:xfrm>
        </p:grpSpPr>
        <p:grpSp>
          <p:nvGrpSpPr>
            <p:cNvPr id="3" name="组合 2"/>
            <p:cNvGrpSpPr/>
            <p:nvPr/>
          </p:nvGrpSpPr>
          <p:grpSpPr>
            <a:xfrm>
              <a:off x="932085" y="1029374"/>
              <a:ext cx="6603332" cy="2005209"/>
              <a:chOff x="932085" y="1029374"/>
              <a:chExt cx="6603332" cy="2005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6343518" y="2245193"/>
                    <a:ext cx="67044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518" y="2245193"/>
                    <a:ext cx="67044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6366382" y="1366096"/>
                    <a:ext cx="672364" cy="5564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6382" y="1366096"/>
                    <a:ext cx="672364" cy="556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/>
                  <p:cNvSpPr/>
                  <p:nvPr/>
                </p:nvSpPr>
                <p:spPr>
                  <a:xfrm>
                    <a:off x="2232858" y="2511363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矩形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2858" y="2511363"/>
                    <a:ext cx="53489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7101516" y="2284484"/>
                    <a:ext cx="43390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1516" y="2284484"/>
                    <a:ext cx="43390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矩形 95"/>
                  <p:cNvSpPr/>
                  <p:nvPr/>
                </p:nvSpPr>
                <p:spPr>
                  <a:xfrm>
                    <a:off x="932085" y="1686524"/>
                    <a:ext cx="1848968" cy="8989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矩形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5" y="1686524"/>
                    <a:ext cx="1848968" cy="8989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矩形 96"/>
                  <p:cNvSpPr/>
                  <p:nvPr/>
                </p:nvSpPr>
                <p:spPr>
                  <a:xfrm>
                    <a:off x="2238215" y="1029374"/>
                    <a:ext cx="52251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矩形 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8215" y="1029374"/>
                    <a:ext cx="522515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组合 3"/>
            <p:cNvGrpSpPr/>
            <p:nvPr/>
          </p:nvGrpSpPr>
          <p:grpSpPr>
            <a:xfrm>
              <a:off x="2220569" y="1221641"/>
              <a:ext cx="6424900" cy="3855904"/>
              <a:chOff x="2220569" y="1221641"/>
              <a:chExt cx="6424900" cy="3855904"/>
            </a:xfrm>
          </p:grpSpPr>
          <p:grpSp>
            <p:nvGrpSpPr>
              <p:cNvPr id="2" name="Group 103"/>
              <p:cNvGrpSpPr>
                <a:grpSpLocks/>
              </p:cNvGrpSpPr>
              <p:nvPr/>
            </p:nvGrpSpPr>
            <p:grpSpPr bwMode="auto">
              <a:xfrm>
                <a:off x="2668642" y="1221641"/>
                <a:ext cx="4770779" cy="3855904"/>
                <a:chOff x="1429" y="960"/>
                <a:chExt cx="3131" cy="2880"/>
              </a:xfrm>
            </p:grpSpPr>
            <p:sp>
              <p:nvSpPr>
                <p:cNvPr id="4506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1440" y="3209"/>
                  <a:ext cx="3120" cy="7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4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440" y="2496"/>
                  <a:ext cx="0" cy="13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6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40" y="2110"/>
                  <a:ext cx="3120" cy="7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440" y="960"/>
                  <a:ext cx="0" cy="13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45068" name="Group 18"/>
                <p:cNvGrpSpPr>
                  <a:grpSpLocks/>
                </p:cNvGrpSpPr>
                <p:nvPr/>
              </p:nvGrpSpPr>
              <p:grpSpPr bwMode="auto">
                <a:xfrm>
                  <a:off x="1429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4" name="Arc 19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5" name="Arc 20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69" name="Group 21"/>
                <p:cNvGrpSpPr>
                  <a:grpSpLocks/>
                </p:cNvGrpSpPr>
                <p:nvPr/>
              </p:nvGrpSpPr>
              <p:grpSpPr bwMode="auto">
                <a:xfrm flipH="1">
                  <a:off x="2064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2" name="Arc 2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3" name="Arc 2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0" name="Group 24"/>
                <p:cNvGrpSpPr>
                  <a:grpSpLocks/>
                </p:cNvGrpSpPr>
                <p:nvPr/>
              </p:nvGrpSpPr>
              <p:grpSpPr bwMode="auto">
                <a:xfrm>
                  <a:off x="2677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0" name="Arc 2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1" name="Arc 2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1" name="Group 27"/>
                <p:cNvGrpSpPr>
                  <a:grpSpLocks/>
                </p:cNvGrpSpPr>
                <p:nvPr/>
              </p:nvGrpSpPr>
              <p:grpSpPr bwMode="auto">
                <a:xfrm flipH="1">
                  <a:off x="3278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38" name="Arc 28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9" name="Arc 29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2" name="Group 31"/>
                <p:cNvGrpSpPr>
                  <a:grpSpLocks/>
                </p:cNvGrpSpPr>
                <p:nvPr/>
              </p:nvGrpSpPr>
              <p:grpSpPr bwMode="auto">
                <a:xfrm>
                  <a:off x="1440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6" name="Arc 3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7" name="Arc 3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3" name="Group 34"/>
                <p:cNvGrpSpPr>
                  <a:grpSpLocks/>
                </p:cNvGrpSpPr>
                <p:nvPr/>
              </p:nvGrpSpPr>
              <p:grpSpPr bwMode="auto">
                <a:xfrm flipH="1">
                  <a:off x="1746" y="116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4" name="Arc 3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5" name="Arc 3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4" name="Group 37"/>
                <p:cNvGrpSpPr>
                  <a:grpSpLocks/>
                </p:cNvGrpSpPr>
                <p:nvPr/>
              </p:nvGrpSpPr>
              <p:grpSpPr bwMode="auto">
                <a:xfrm>
                  <a:off x="2064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2" name="Arc 38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3" name="Arc 39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5" name="Group 40"/>
                <p:cNvGrpSpPr>
                  <a:grpSpLocks/>
                </p:cNvGrpSpPr>
                <p:nvPr/>
              </p:nvGrpSpPr>
              <p:grpSpPr bwMode="auto">
                <a:xfrm flipH="1">
                  <a:off x="2359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0" name="Arc 41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1" name="Arc 42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6" name="Group 43"/>
                <p:cNvGrpSpPr>
                  <a:grpSpLocks/>
                </p:cNvGrpSpPr>
                <p:nvPr/>
              </p:nvGrpSpPr>
              <p:grpSpPr bwMode="auto">
                <a:xfrm>
                  <a:off x="2688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8" name="Arc 44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9" name="Arc 45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7" name="Group 46"/>
                <p:cNvGrpSpPr>
                  <a:grpSpLocks/>
                </p:cNvGrpSpPr>
                <p:nvPr/>
              </p:nvGrpSpPr>
              <p:grpSpPr bwMode="auto">
                <a:xfrm flipH="1">
                  <a:off x="2983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6" name="Arc 47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7" name="Arc 48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8" name="Group 49"/>
                <p:cNvGrpSpPr>
                  <a:grpSpLocks/>
                </p:cNvGrpSpPr>
                <p:nvPr/>
              </p:nvGrpSpPr>
              <p:grpSpPr bwMode="auto">
                <a:xfrm>
                  <a:off x="3312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4" name="Arc 50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5" name="Arc 51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9" name="Group 52"/>
                <p:cNvGrpSpPr>
                  <a:grpSpLocks/>
                </p:cNvGrpSpPr>
                <p:nvPr/>
              </p:nvGrpSpPr>
              <p:grpSpPr bwMode="auto">
                <a:xfrm flipH="1">
                  <a:off x="3607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2" name="Arc 53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3" name="Arc 54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508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699" y="116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064" y="115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3923" y="116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312" y="115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4" name="Line 60"/>
                <p:cNvSpPr>
                  <a:spLocks noChangeShapeType="1"/>
                </p:cNvSpPr>
                <p:nvPr/>
              </p:nvSpPr>
              <p:spPr bwMode="auto">
                <a:xfrm>
                  <a:off x="1440" y="1152"/>
                  <a:ext cx="278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45086" name="Group 63"/>
                <p:cNvGrpSpPr>
                  <a:grpSpLocks/>
                </p:cNvGrpSpPr>
                <p:nvPr/>
              </p:nvGrpSpPr>
              <p:grpSpPr bwMode="auto">
                <a:xfrm flipV="1">
                  <a:off x="1453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0" name="Arc 64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1" name="Arc 65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7" name="Group 66"/>
                <p:cNvGrpSpPr>
                  <a:grpSpLocks/>
                </p:cNvGrpSpPr>
                <p:nvPr/>
              </p:nvGrpSpPr>
              <p:grpSpPr bwMode="auto">
                <a:xfrm flipH="1" flipV="1">
                  <a:off x="1748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8" name="Arc 67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9" name="Arc 68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8" name="Group 69"/>
                <p:cNvGrpSpPr>
                  <a:grpSpLocks/>
                </p:cNvGrpSpPr>
                <p:nvPr/>
              </p:nvGrpSpPr>
              <p:grpSpPr bwMode="auto">
                <a:xfrm flipV="1">
                  <a:off x="2077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6" name="Arc 70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7" name="Arc 71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9" name="Group 72"/>
                <p:cNvGrpSpPr>
                  <a:grpSpLocks/>
                </p:cNvGrpSpPr>
                <p:nvPr/>
              </p:nvGrpSpPr>
              <p:grpSpPr bwMode="auto">
                <a:xfrm flipH="1" flipV="1">
                  <a:off x="2372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4" name="Arc 73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5" name="Arc 74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0" name="Group 75"/>
                <p:cNvGrpSpPr>
                  <a:grpSpLocks/>
                </p:cNvGrpSpPr>
                <p:nvPr/>
              </p:nvGrpSpPr>
              <p:grpSpPr bwMode="auto">
                <a:xfrm flipV="1">
                  <a:off x="2701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2" name="Arc 76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3" name="Arc 77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1" name="Group 78"/>
                <p:cNvGrpSpPr>
                  <a:grpSpLocks/>
                </p:cNvGrpSpPr>
                <p:nvPr/>
              </p:nvGrpSpPr>
              <p:grpSpPr bwMode="auto">
                <a:xfrm flipH="1" flipV="1">
                  <a:off x="2996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0" name="Arc 79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1" name="Arc 80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2" name="Group 81"/>
                <p:cNvGrpSpPr>
                  <a:grpSpLocks/>
                </p:cNvGrpSpPr>
                <p:nvPr/>
              </p:nvGrpSpPr>
              <p:grpSpPr bwMode="auto">
                <a:xfrm flipV="1">
                  <a:off x="3288" y="1162"/>
                  <a:ext cx="316" cy="960"/>
                  <a:chOff x="1440" y="1152"/>
                  <a:chExt cx="563" cy="576"/>
                </a:xfrm>
              </p:grpSpPr>
              <p:sp>
                <p:nvSpPr>
                  <p:cNvPr id="45108" name="Arc 8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09" name="Arc 8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3" name="Group 84"/>
                <p:cNvGrpSpPr>
                  <a:grpSpLocks/>
                </p:cNvGrpSpPr>
                <p:nvPr/>
              </p:nvGrpSpPr>
              <p:grpSpPr bwMode="auto">
                <a:xfrm flipH="1" flipV="1">
                  <a:off x="3620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06" name="Arc 8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07" name="Arc 8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5102" name="Line 99"/>
                <p:cNvSpPr>
                  <a:spLocks noChangeShapeType="1"/>
                </p:cNvSpPr>
                <p:nvPr/>
              </p:nvSpPr>
              <p:spPr bwMode="auto">
                <a:xfrm>
                  <a:off x="1746" y="1162"/>
                  <a:ext cx="0" cy="2540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3" name="Line 100"/>
                <p:cNvSpPr>
                  <a:spLocks noChangeShapeType="1"/>
                </p:cNvSpPr>
                <p:nvPr/>
              </p:nvSpPr>
              <p:spPr bwMode="auto">
                <a:xfrm>
                  <a:off x="2381" y="1162"/>
                  <a:ext cx="0" cy="258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4" name="Line 101"/>
                <p:cNvSpPr>
                  <a:spLocks noChangeShapeType="1"/>
                </p:cNvSpPr>
                <p:nvPr/>
              </p:nvSpPr>
              <p:spPr bwMode="auto">
                <a:xfrm>
                  <a:off x="3016" y="1162"/>
                  <a:ext cx="0" cy="258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5" name="Line 102"/>
                <p:cNvSpPr>
                  <a:spLocks noChangeShapeType="1"/>
                </p:cNvSpPr>
                <p:nvPr/>
              </p:nvSpPr>
              <p:spPr bwMode="auto">
                <a:xfrm>
                  <a:off x="3606" y="1162"/>
                  <a:ext cx="0" cy="2540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/>
                  <p:cNvSpPr/>
                  <p:nvPr/>
                </p:nvSpPr>
                <p:spPr>
                  <a:xfrm>
                    <a:off x="2220569" y="4019697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矩形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0569" y="4019697"/>
                    <a:ext cx="53489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/>
                  <p:cNvSpPr/>
                  <p:nvPr/>
                </p:nvSpPr>
                <p:spPr>
                  <a:xfrm>
                    <a:off x="7095835" y="3771534"/>
                    <a:ext cx="43390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矩形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835" y="3771534"/>
                    <a:ext cx="43390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矩形 98"/>
                  <p:cNvSpPr/>
                  <p:nvPr/>
                </p:nvSpPr>
                <p:spPr>
                  <a:xfrm>
                    <a:off x="6427234" y="3280134"/>
                    <a:ext cx="221823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矩形 9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7234" y="3280134"/>
                    <a:ext cx="2218235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矩形 99"/>
                  <p:cNvSpPr/>
                  <p:nvPr/>
                </p:nvSpPr>
                <p:spPr>
                  <a:xfrm>
                    <a:off x="2240720" y="3047010"/>
                    <a:ext cx="48570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矩形 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0720" y="3047010"/>
                    <a:ext cx="485709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039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528587" y="1245605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87" y="1245605"/>
                <a:ext cx="2087559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utoShape 55"/>
          <p:cNvSpPr>
            <a:spLocks/>
          </p:cNvSpPr>
          <p:nvPr/>
        </p:nvSpPr>
        <p:spPr bwMode="auto">
          <a:xfrm>
            <a:off x="1401655" y="1776260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528587" y="2225742"/>
                <a:ext cx="19850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87" y="2225742"/>
                <a:ext cx="1985094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410204" y="2217762"/>
                <a:ext cx="364022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204" y="2217762"/>
                <a:ext cx="3640227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410204" y="1252567"/>
                <a:ext cx="357912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204" y="1252567"/>
                <a:ext cx="3579120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59469" y="570385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能量平均值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01655" y="3132686"/>
                <a:ext cx="5312672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3132686"/>
                <a:ext cx="5312672" cy="10613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00371" y="3213894"/>
                <a:ext cx="14970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71" y="3213894"/>
                <a:ext cx="1497013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401655" y="4149981"/>
                <a:ext cx="5352747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4149981"/>
                <a:ext cx="5352747" cy="1061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600371" y="4194066"/>
                <a:ext cx="14970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71" y="4194066"/>
                <a:ext cx="1497013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401655" y="5332514"/>
                <a:ext cx="2270173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5332514"/>
                <a:ext cx="2270173" cy="896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187020" y="5332514"/>
            <a:ext cx="48267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动能的平均值等于势能的平均值，都等于总能量的一半。</a:t>
            </a:r>
          </a:p>
        </p:txBody>
      </p:sp>
    </p:spTree>
    <p:extLst>
      <p:ext uri="{BB962C8B-B14F-4D97-AF65-F5344CB8AC3E}">
        <p14:creationId xmlns:p14="http://schemas.microsoft.com/office/powerpoint/2010/main" val="3203298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4" grpId="0"/>
      <p:bldP spid="55" grpId="0"/>
      <p:bldP spid="48" grpId="0"/>
      <p:bldP spid="56" grpId="0" build="p"/>
      <p:bldP spid="15" grpId="0"/>
      <p:bldP spid="16" grpId="0"/>
      <p:bldP spid="17" grpId="0"/>
      <p:bldP spid="18" grpId="0"/>
      <p:bldP spid="19" grpId="0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8468" y="252859"/>
            <a:ext cx="977353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Box 1026"/>
          <p:cNvSpPr txBox="1">
            <a:spLocks noChangeArrowheads="1"/>
          </p:cNvSpPr>
          <p:nvPr/>
        </p:nvSpPr>
        <p:spPr bwMode="auto">
          <a:xfrm>
            <a:off x="3046413" y="2195513"/>
            <a:ext cx="617696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66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细推物理须行乐</a:t>
            </a:r>
            <a:endParaRPr kumimoji="0" lang="zh-CN" altLang="en-US" sz="66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 Box 1027"/>
          <p:cNvSpPr txBox="1">
            <a:spLocks noChangeArrowheads="1"/>
          </p:cNvSpPr>
          <p:nvPr/>
        </p:nvSpPr>
        <p:spPr bwMode="auto">
          <a:xfrm>
            <a:off x="7937500" y="4812849"/>
            <a:ext cx="2765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———</a:t>
            </a:r>
            <a:r>
              <a:rPr kumimoji="0" lang="zh-CN" altLang="en-US" b="1" dirty="0">
                <a:solidFill>
                  <a:srgbClr val="9900CC"/>
                </a:solidFill>
                <a:latin typeface="Arial" panose="020B0604020202020204" pitchFamily="34" charset="0"/>
              </a:rPr>
              <a:t>杜甫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《</a:t>
            </a:r>
            <a:r>
              <a:rPr kumimoji="0" lang="zh-CN" altLang="en-US" b="1" dirty="0">
                <a:solidFill>
                  <a:srgbClr val="9900CC"/>
                </a:solidFill>
                <a:latin typeface="Arial" panose="020B0604020202020204" pitchFamily="34" charset="0"/>
              </a:rPr>
              <a:t>曲江二首 </a:t>
            </a: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》</a:t>
            </a:r>
          </a:p>
        </p:txBody>
      </p:sp>
      <p:sp>
        <p:nvSpPr>
          <p:cNvPr id="44" name="Text Box 1028"/>
          <p:cNvSpPr txBox="1">
            <a:spLocks noChangeArrowheads="1"/>
          </p:cNvSpPr>
          <p:nvPr/>
        </p:nvSpPr>
        <p:spPr bwMode="auto">
          <a:xfrm>
            <a:off x="2995613" y="3395663"/>
            <a:ext cx="63246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66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何用浮名绊此身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91516" y="267581"/>
            <a:ext cx="1914059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</p:spTree>
    <p:extLst>
      <p:ext uri="{BB962C8B-B14F-4D97-AF65-F5344CB8AC3E}">
        <p14:creationId xmlns:p14="http://schemas.microsoft.com/office/powerpoint/2010/main" val="33813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488440" y="2846783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解：设物体的运动方程为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677260" y="2803449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60" y="2803449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17621" y="3684662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21" y="3684662"/>
                <a:ext cx="1960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5524704" y="3391193"/>
                <a:ext cx="143853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04" y="3391193"/>
                <a:ext cx="1438535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834408" y="3595861"/>
                <a:ext cx="872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08" y="3595861"/>
                <a:ext cx="87241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309980" y="5608378"/>
                <a:ext cx="3867982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80" y="5608378"/>
                <a:ext cx="3867982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383302"/>
                <a:ext cx="8637587" cy="2246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：一物体沿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轴做简谐振动，振幅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，周期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轴正向运动，求：①初相位；②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时，物体的位置、速度、加速度；③物体在平衡位置且向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轴负向运动时开始计时的初相及其运动方程。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383302"/>
                <a:ext cx="8637587" cy="2246313"/>
              </a:xfrm>
              <a:prstGeom prst="rect">
                <a:avLst/>
              </a:prstGeom>
              <a:blipFill>
                <a:blip r:embed="rId8"/>
                <a:stretch>
                  <a:fillRect l="-1411" t="-2446" r="-5646" b="-73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88440" y="3677658"/>
            <a:ext cx="2789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  <a:sym typeface="Arial" panose="020B0604020202020204" pitchFamily="34" charset="0"/>
              </a:rPr>
              <a:t>①根据题意知：</a:t>
            </a:r>
            <a:endParaRPr kumimoji="1"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88440" y="4388273"/>
                <a:ext cx="65921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=0.06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轴正向运动</a:t>
                </a:r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0" y="4388273"/>
                <a:ext cx="6592126" cy="523220"/>
              </a:xfrm>
              <a:prstGeom prst="rect">
                <a:avLst/>
              </a:prstGeom>
              <a:blipFill>
                <a:blip r:embed="rId9"/>
                <a:stretch>
                  <a:fillRect l="-1848" t="-12791" r="-647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533055" y="5000872"/>
                <a:ext cx="3209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55" y="5000872"/>
                <a:ext cx="32097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右箭头 42"/>
          <p:cNvSpPr/>
          <p:nvPr/>
        </p:nvSpPr>
        <p:spPr>
          <a:xfrm>
            <a:off x="6834408" y="5147765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497013" y="4727165"/>
                <a:ext cx="142231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13" y="4727165"/>
                <a:ext cx="1422312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488440" y="5910019"/>
            <a:ext cx="38171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因此物体的振动方程为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3368" y="5031450"/>
                <a:ext cx="2771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0.06=0.12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031450"/>
                <a:ext cx="277146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317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3" grpId="0"/>
      <p:bldP spid="66" grpId="0"/>
      <p:bldP spid="67" grpId="0"/>
      <p:bldP spid="68" grpId="0"/>
      <p:bldP spid="38" grpId="0"/>
      <p:bldP spid="2" grpId="0"/>
      <p:bldP spid="5" grpId="0"/>
      <p:bldP spid="41" grpId="0"/>
      <p:bldP spid="43" grpId="0" animBg="1"/>
      <p:bldP spid="44" grpId="0"/>
      <p:bldP spid="5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462534" y="1144880"/>
                <a:ext cx="3867982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1144880"/>
                <a:ext cx="3867982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506070"/>
                <a:ext cx="86375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时，物体的位置、速度、加速度；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506070"/>
                <a:ext cx="8637587" cy="523220"/>
              </a:xfrm>
              <a:prstGeom prst="rect">
                <a:avLst/>
              </a:prstGeom>
              <a:blipFill>
                <a:blip r:embed="rId4"/>
                <a:stretch>
                  <a:fillRect l="-1411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65861" y="4206624"/>
                <a:ext cx="30684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代入，得</a:t>
                </a:r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1" y="4206624"/>
                <a:ext cx="3068404" cy="523220"/>
              </a:xfrm>
              <a:prstGeom prst="rect">
                <a:avLst/>
              </a:prstGeom>
              <a:blipFill>
                <a:blip r:embed="rId5"/>
                <a:stretch>
                  <a:fillRect l="-3968" t="-11628" r="-277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462534" y="4812785"/>
                <a:ext cx="2129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4812785"/>
                <a:ext cx="21293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462534" y="2149131"/>
                <a:ext cx="431130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2149131"/>
                <a:ext cx="4311308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465755" y="3076009"/>
                <a:ext cx="454348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=−0.12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55" y="3076009"/>
                <a:ext cx="4543487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9941" y="4812785"/>
                <a:ext cx="2750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=−0.188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41" y="4812785"/>
                <a:ext cx="27502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918287" y="4812785"/>
                <a:ext cx="2728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=−1.03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287" y="4812785"/>
                <a:ext cx="27282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3"/>
              <p:cNvSpPr txBox="1">
                <a:spLocks noChangeArrowheads="1"/>
              </p:cNvSpPr>
              <p:nvPr/>
            </p:nvSpPr>
            <p:spPr bwMode="auto">
              <a:xfrm>
                <a:off x="665861" y="5486133"/>
                <a:ext cx="8980673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 algn="just">
                  <a:buClrTx/>
                  <a:buSzTx/>
                  <a:buFont typeface="Wingdings" panose="05000000000000000000" pitchFamily="2" charset="2"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负号表示在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ym typeface="Arial" panose="020B0604020202020204" pitchFamily="34" charset="0"/>
                  </a:rPr>
                  <a:t>时物体的速度和加速度方向皆与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ym typeface="Arial" panose="020B0604020202020204" pitchFamily="34" charset="0"/>
                  </a:rPr>
                  <a:t>轴正方向相反。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861" y="5486133"/>
                <a:ext cx="8980673" cy="954107"/>
              </a:xfrm>
              <a:prstGeom prst="rect">
                <a:avLst/>
              </a:prstGeom>
              <a:blipFill>
                <a:blip r:embed="rId11"/>
                <a:stretch>
                  <a:fillRect l="-1358" t="-6410" r="-1426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7352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8" grpId="0"/>
      <p:bldP spid="5" grpId="0"/>
      <p:bldP spid="40" grpId="0"/>
      <p:bldP spid="41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883213" y="281873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2818734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132559" y="5575061"/>
                <a:ext cx="371851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59" y="5575061"/>
                <a:ext cx="3718517" cy="824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480431"/>
                <a:ext cx="8637587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③物体在平衡位置且向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轴负向运动时开始计时的初相及其振动方程。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480431"/>
                <a:ext cx="8637587" cy="954107"/>
              </a:xfrm>
              <a:prstGeom prst="rect">
                <a:avLst/>
              </a:prstGeom>
              <a:blipFill>
                <a:blip r:embed="rId5"/>
                <a:stretch>
                  <a:fillRect l="-1411" t="-6410" r="-1482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88440" y="1614929"/>
            <a:ext cx="2789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  <a:sym typeface="Arial" panose="020B0604020202020204" pitchFamily="34" charset="0"/>
              </a:rPr>
              <a:t>③根据题意知：</a:t>
            </a:r>
            <a:endParaRPr kumimoji="1"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18556" y="2232930"/>
                <a:ext cx="7345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，代入运动学方程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56" y="2232930"/>
                <a:ext cx="7345409" cy="523220"/>
              </a:xfrm>
              <a:prstGeom prst="rect">
                <a:avLst/>
              </a:prstGeom>
              <a:blipFill>
                <a:blip r:embed="rId6"/>
                <a:stretch>
                  <a:fillRect l="-1743" t="-11628" r="-49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883213" y="3428737"/>
                <a:ext cx="3316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3428737"/>
                <a:ext cx="331610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883213" y="4059375"/>
                <a:ext cx="33629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4059375"/>
                <a:ext cx="33629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右箭头 42"/>
          <p:cNvSpPr/>
          <p:nvPr/>
        </p:nvSpPr>
        <p:spPr>
          <a:xfrm>
            <a:off x="2003101" y="4993683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666216" y="4652779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6" y="4652779"/>
                <a:ext cx="1223540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488440" y="5725679"/>
            <a:ext cx="38171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因此物体的振动方程为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6305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38" grpId="0"/>
      <p:bldP spid="2" grpId="0"/>
      <p:bldP spid="5" grpId="0"/>
      <p:bldP spid="40" grpId="0"/>
      <p:bldP spid="41" grpId="0"/>
      <p:bldP spid="43" grpId="0" animBg="1"/>
      <p:bldP spid="4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48" name="Text Box 4"/>
              <p:cNvSpPr txBox="1">
                <a:spLocks noChangeArrowheads="1"/>
              </p:cNvSpPr>
              <p:nvPr/>
            </p:nvSpPr>
            <p:spPr bwMode="auto">
              <a:xfrm>
                <a:off x="694693" y="1176630"/>
                <a:ext cx="8954273" cy="1440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旋转矢量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：一长度等于振幅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在平面内绕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点沿逆时针方向旋转，其角速度与谐振动的角频率相等，这个矢量称为旋转矢量。</a:t>
                </a:r>
              </a:p>
            </p:txBody>
          </p:sp>
        </mc:Choice>
        <mc:Fallback xmlns="">
          <p:sp>
            <p:nvSpPr>
              <p:cNvPr id="5734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693" y="1176630"/>
                <a:ext cx="8954273" cy="1440074"/>
              </a:xfrm>
              <a:prstGeom prst="rect">
                <a:avLst/>
              </a:prstGeom>
              <a:blipFill>
                <a:blip r:embed="rId3"/>
                <a:stretch>
                  <a:fillRect l="-1430" t="-424" r="-1361" b="-110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728544" y="2932029"/>
            <a:ext cx="2798762" cy="3179763"/>
            <a:chOff x="385" y="1240"/>
            <a:chExt cx="1763" cy="2003"/>
          </a:xfrm>
        </p:grpSpPr>
        <p:sp>
          <p:nvSpPr>
            <p:cNvPr id="47136" name="AutoShape 34"/>
            <p:cNvSpPr>
              <a:spLocks noChangeArrowheads="1"/>
            </p:cNvSpPr>
            <p:nvPr/>
          </p:nvSpPr>
          <p:spPr bwMode="auto">
            <a:xfrm>
              <a:off x="385" y="1240"/>
              <a:ext cx="1763" cy="2003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37" name="Rectangle 7"/>
                <p:cNvSpPr>
                  <a:spLocks noChangeArrowheads="1"/>
                </p:cNvSpPr>
                <p:nvPr/>
              </p:nvSpPr>
              <p:spPr bwMode="auto">
                <a:xfrm>
                  <a:off x="521" y="1385"/>
                  <a:ext cx="1502" cy="1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None/>
                  </a:pPr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矢量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以匀角速度绕原点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旋转时，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轴上的投影的变化规律与简谐振动相同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。 </a:t>
                  </a:r>
                  <a:endParaRPr lang="zh-CN" altLang="en-GB" sz="2800" dirty="0">
                    <a:solidFill>
                      <a:srgbClr val="0000FF"/>
                    </a:solidFill>
                    <a:latin typeface="+mn-lt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137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1" y="1385"/>
                  <a:ext cx="1502" cy="1756"/>
                </a:xfrm>
                <a:prstGeom prst="rect">
                  <a:avLst/>
                </a:prstGeom>
                <a:blipFill>
                  <a:blip r:embed="rId4"/>
                  <a:stretch>
                    <a:fillRect l="-5371" r="-19949" b="-568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4375637" y="2470066"/>
            <a:ext cx="5116796" cy="4103687"/>
            <a:chOff x="3897966" y="2323430"/>
            <a:chExt cx="5116796" cy="4103687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3897966" y="2323430"/>
              <a:ext cx="5094287" cy="4103687"/>
              <a:chOff x="96" y="528"/>
              <a:chExt cx="4224" cy="3456"/>
            </a:xfrm>
          </p:grpSpPr>
          <p:grpSp>
            <p:nvGrpSpPr>
              <p:cNvPr id="47112" name="Group 10"/>
              <p:cNvGrpSpPr>
                <a:grpSpLocks/>
              </p:cNvGrpSpPr>
              <p:nvPr/>
            </p:nvGrpSpPr>
            <p:grpSpPr bwMode="auto">
              <a:xfrm>
                <a:off x="96" y="528"/>
                <a:ext cx="4224" cy="3456"/>
                <a:chOff x="96" y="528"/>
                <a:chExt cx="4224" cy="3456"/>
              </a:xfrm>
            </p:grpSpPr>
            <p:sp>
              <p:nvSpPr>
                <p:cNvPr id="47131" name="Rectangle 11"/>
                <p:cNvSpPr>
                  <a:spLocks noChangeArrowheads="1"/>
                </p:cNvSpPr>
                <p:nvPr/>
              </p:nvSpPr>
              <p:spPr bwMode="auto">
                <a:xfrm>
                  <a:off x="96" y="528"/>
                  <a:ext cx="4224" cy="345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7132" name="Line 1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3936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713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160" y="768"/>
                  <a:ext cx="0" cy="3072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7113" name="Oval 16"/>
              <p:cNvSpPr>
                <a:spLocks noChangeArrowheads="1"/>
              </p:cNvSpPr>
              <p:nvPr/>
            </p:nvSpPr>
            <p:spPr bwMode="auto">
              <a:xfrm>
                <a:off x="624" y="768"/>
                <a:ext cx="3072" cy="307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47114" name="Group 17"/>
              <p:cNvGrpSpPr>
                <a:grpSpLocks/>
              </p:cNvGrpSpPr>
              <p:nvPr/>
            </p:nvGrpSpPr>
            <p:grpSpPr bwMode="auto">
              <a:xfrm>
                <a:off x="3456" y="1728"/>
                <a:ext cx="144" cy="624"/>
                <a:chOff x="3456" y="1728"/>
                <a:chExt cx="144" cy="624"/>
              </a:xfrm>
            </p:grpSpPr>
            <p:sp>
              <p:nvSpPr>
                <p:cNvPr id="47129" name="Line 18"/>
                <p:cNvSpPr>
                  <a:spLocks noChangeShapeType="1"/>
                </p:cNvSpPr>
                <p:nvPr/>
              </p:nvSpPr>
              <p:spPr bwMode="auto">
                <a:xfrm>
                  <a:off x="3552" y="1728"/>
                  <a:ext cx="0" cy="57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7130" name="Oval 19"/>
                <p:cNvSpPr>
                  <a:spLocks noChangeArrowheads="1"/>
                </p:cNvSpPr>
                <p:nvPr/>
              </p:nvSpPr>
              <p:spPr bwMode="auto">
                <a:xfrm>
                  <a:off x="3456" y="2208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8F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7127" name="Arc 21"/>
              <p:cNvSpPr>
                <a:spLocks/>
              </p:cNvSpPr>
              <p:nvPr/>
            </p:nvSpPr>
            <p:spPr bwMode="auto">
              <a:xfrm>
                <a:off x="2736" y="2064"/>
                <a:ext cx="48" cy="2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7125" name="Arc 24"/>
              <p:cNvSpPr>
                <a:spLocks/>
              </p:cNvSpPr>
              <p:nvPr/>
            </p:nvSpPr>
            <p:spPr bwMode="auto">
              <a:xfrm>
                <a:off x="3312" y="960"/>
                <a:ext cx="240" cy="288"/>
              </a:xfrm>
              <a:custGeom>
                <a:avLst/>
                <a:gdLst>
                  <a:gd name="T0" fmla="*/ 0 w 21285"/>
                  <a:gd name="T1" fmla="*/ 0 h 20757"/>
                  <a:gd name="T2" fmla="*/ 0 w 21285"/>
                  <a:gd name="T3" fmla="*/ 0 h 20757"/>
                  <a:gd name="T4" fmla="*/ 0 w 21285"/>
                  <a:gd name="T5" fmla="*/ 0 h 20757"/>
                  <a:gd name="T6" fmla="*/ 0 60000 65536"/>
                  <a:gd name="T7" fmla="*/ 0 60000 65536"/>
                  <a:gd name="T8" fmla="*/ 0 60000 65536"/>
                  <a:gd name="T9" fmla="*/ 0 w 21285"/>
                  <a:gd name="T10" fmla="*/ 0 h 20757"/>
                  <a:gd name="T11" fmla="*/ 21285 w 21285"/>
                  <a:gd name="T12" fmla="*/ 20757 h 207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85" h="20757" fill="none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lnTo>
                      <a:pt x="5976" y="0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7123" name="Line 27"/>
              <p:cNvSpPr>
                <a:spLocks noChangeShapeType="1"/>
              </p:cNvSpPr>
              <p:nvPr/>
            </p:nvSpPr>
            <p:spPr bwMode="auto">
              <a:xfrm flipV="1">
                <a:off x="2160" y="1728"/>
                <a:ext cx="1392" cy="576"/>
              </a:xfrm>
              <a:prstGeom prst="line">
                <a:avLst/>
              </a:prstGeom>
              <a:noFill/>
              <a:ln w="38100">
                <a:solidFill>
                  <a:srgbClr val="F01A04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2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1248"/>
                    <a:ext cx="1923" cy="4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50000"/>
                      </a:spcBef>
                      <a:buNone/>
                    </a:pPr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当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</a:t>
                    </a:r>
                  </a:p>
                </p:txBody>
              </p:sp>
            </mc:Choice>
            <mc:Fallback xmlns="">
              <p:sp>
                <p:nvSpPr>
                  <p:cNvPr id="47121" name="Text 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40" y="1248"/>
                    <a:ext cx="1923" cy="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49" t="-11628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5399687" y="4990779"/>
                  <a:ext cx="2290049" cy="523220"/>
                </a:xfrm>
                <a:prstGeom prst="rect">
                  <a:avLst/>
                </a:prstGeom>
                <a:ln>
                  <a:solidFill>
                    <a:srgbClr val="CC00CC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687" y="4990779"/>
                  <a:ext cx="229004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C00CC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8068919" y="3329744"/>
                  <a:ext cx="515206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8919" y="3329744"/>
                  <a:ext cx="515206" cy="5783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5943988" y="434815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988" y="4348159"/>
                  <a:ext cx="53489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7901166" y="249224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166" y="2492240"/>
                  <a:ext cx="55322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7090444" y="3935008"/>
                  <a:ext cx="53540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444" y="3935008"/>
                  <a:ext cx="53540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529053" y="431234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053" y="4312341"/>
                  <a:ext cx="48570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7720757" y="434815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57" y="4348159"/>
                  <a:ext cx="63844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5816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五、谐振动的旋转矢量表示法</a:t>
            </a:r>
          </a:p>
        </p:txBody>
      </p:sp>
    </p:spTree>
    <p:extLst>
      <p:ext uri="{BB962C8B-B14F-4D97-AF65-F5344CB8AC3E}">
        <p14:creationId xmlns:p14="http://schemas.microsoft.com/office/powerpoint/2010/main" val="7707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/>
      <p:bldP spid="3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154" name="Text Box 7"/>
              <p:cNvSpPr txBox="1">
                <a:spLocks noChangeArrowheads="1"/>
              </p:cNvSpPr>
              <p:nvPr/>
            </p:nvSpPr>
            <p:spPr bwMode="auto">
              <a:xfrm>
                <a:off x="511067" y="478340"/>
                <a:ext cx="8524994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旋转矢量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的端点在</a:t>
                </a:r>
                <a:r>
                  <a:rPr kumimoji="0"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x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轴上的投影点的运动为简谐运动。</a:t>
                </a:r>
              </a:p>
            </p:txBody>
          </p:sp>
        </mc:Choice>
        <mc:Fallback xmlns="">
          <p:sp>
            <p:nvSpPr>
              <p:cNvPr id="4915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478340"/>
                <a:ext cx="8524994" cy="578300"/>
              </a:xfrm>
              <a:prstGeom prst="rect">
                <a:avLst/>
              </a:prstGeom>
              <a:blipFill>
                <a:blip r:embed="rId3"/>
                <a:stretch>
                  <a:fillRect l="-1502" t="-1053" r="-5651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37532" y="5776852"/>
                <a:ext cx="3133422" cy="523220"/>
              </a:xfrm>
              <a:prstGeom prst="rect">
                <a:avLst/>
              </a:prstGeom>
              <a:ln>
                <a:solidFill>
                  <a:srgbClr val="CC00C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32" y="5776852"/>
                <a:ext cx="313342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C00C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44082" y="4302047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振动相位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0340" y="3517898"/>
            <a:ext cx="1979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逆时针方向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1"/>
              <p:cNvSpPr txBox="1">
                <a:spLocks noChangeArrowheads="1"/>
              </p:cNvSpPr>
              <p:nvPr/>
            </p:nvSpPr>
            <p:spPr bwMode="auto">
              <a:xfrm>
                <a:off x="511067" y="5010598"/>
                <a:ext cx="6553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轴上投影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的运动</a:t>
                </a:r>
                <a:r>
                  <a:rPr lang="zh-CN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规律：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5010598"/>
                <a:ext cx="6553200" cy="519113"/>
              </a:xfrm>
              <a:prstGeom prst="rect">
                <a:avLst/>
              </a:prstGeom>
              <a:blipFill>
                <a:blip r:embed="rId12"/>
                <a:stretch>
                  <a:fillRect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44"/>
              <p:cNvSpPr>
                <a:spLocks noChangeArrowheads="1"/>
              </p:cNvSpPr>
              <p:nvPr/>
            </p:nvSpPr>
            <p:spPr bwMode="auto">
              <a:xfrm>
                <a:off x="511067" y="1194440"/>
                <a:ext cx="153352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的长度</a:t>
                </a:r>
              </a:p>
            </p:txBody>
          </p:sp>
        </mc:Choice>
        <mc:Fallback xmlns="">
          <p:sp>
            <p:nvSpPr>
              <p:cNvPr id="32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1194440"/>
                <a:ext cx="1533525" cy="579438"/>
              </a:xfrm>
              <a:prstGeom prst="rect">
                <a:avLst/>
              </a:prstGeom>
              <a:blipFill>
                <a:blip r:embed="rId13"/>
                <a:stretch>
                  <a:fillRect t="-2105" r="-4382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utoShape 55"/>
          <p:cNvSpPr>
            <a:spLocks noChangeArrowheads="1"/>
          </p:cNvSpPr>
          <p:nvPr/>
        </p:nvSpPr>
        <p:spPr bwMode="auto">
          <a:xfrm>
            <a:off x="1047635" y="2814826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5" name="AutoShape 56"/>
          <p:cNvSpPr>
            <a:spLocks noChangeArrowheads="1"/>
          </p:cNvSpPr>
          <p:nvPr/>
        </p:nvSpPr>
        <p:spPr bwMode="auto">
          <a:xfrm>
            <a:off x="2073272" y="1358952"/>
            <a:ext cx="685800" cy="300037"/>
          </a:xfrm>
          <a:prstGeom prst="rightArrow">
            <a:avLst>
              <a:gd name="adj1" fmla="val 50000"/>
              <a:gd name="adj2" fmla="val 57058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6" name="AutoShape 57"/>
          <p:cNvSpPr>
            <a:spLocks noChangeArrowheads="1"/>
          </p:cNvSpPr>
          <p:nvPr/>
        </p:nvSpPr>
        <p:spPr bwMode="auto">
          <a:xfrm>
            <a:off x="4009435" y="4369362"/>
            <a:ext cx="609600" cy="376237"/>
          </a:xfrm>
          <a:prstGeom prst="rightArrow">
            <a:avLst>
              <a:gd name="adj1" fmla="val 50000"/>
              <a:gd name="adj2" fmla="val 40446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47"/>
              <p:cNvSpPr txBox="1">
                <a:spLocks noChangeArrowheads="1"/>
              </p:cNvSpPr>
              <p:nvPr/>
            </p:nvSpPr>
            <p:spPr bwMode="auto">
              <a:xfrm>
                <a:off x="511067" y="1969778"/>
                <a:ext cx="3244069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FontTx/>
                  <a:buNone/>
                  <a:defRPr kumimoji="0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/>
                  <a:t>旋转的角速度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 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1969778"/>
                <a:ext cx="3244069" cy="578300"/>
              </a:xfrm>
              <a:prstGeom prst="rect">
                <a:avLst/>
              </a:prstGeom>
              <a:blipFill>
                <a:blip r:embed="rId14"/>
                <a:stretch>
                  <a:fillRect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0"/>
              <p:cNvSpPr txBox="1">
                <a:spLocks noChangeArrowheads="1"/>
              </p:cNvSpPr>
              <p:nvPr/>
            </p:nvSpPr>
            <p:spPr bwMode="auto">
              <a:xfrm>
                <a:off x="511067" y="3463098"/>
                <a:ext cx="2211388" cy="577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旋转的方向</a:t>
                </a:r>
              </a:p>
            </p:txBody>
          </p:sp>
        </mc:Choice>
        <mc:Fallback xmlns="">
          <p:sp>
            <p:nvSpPr>
              <p:cNvPr id="41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3463098"/>
                <a:ext cx="2211388" cy="577849"/>
              </a:xfrm>
              <a:prstGeom prst="rect">
                <a:avLst/>
              </a:prstGeom>
              <a:blipFill>
                <a:blip r:embed="rId15"/>
                <a:stretch>
                  <a:fillRect t="-1053" r="-4683" b="-294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3"/>
              <p:cNvSpPr txBox="1">
                <a:spLocks noChangeArrowheads="1"/>
              </p:cNvSpPr>
              <p:nvPr/>
            </p:nvSpPr>
            <p:spPr bwMode="auto">
              <a:xfrm>
                <a:off x="511067" y="4236847"/>
                <a:ext cx="3576637" cy="57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与参考方向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的夹角</a:t>
                </a:r>
              </a:p>
            </p:txBody>
          </p:sp>
        </mc:Choice>
        <mc:Fallback xmlns="">
          <p:sp>
            <p:nvSpPr>
              <p:cNvPr id="4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4236847"/>
                <a:ext cx="3576637" cy="577850"/>
              </a:xfrm>
              <a:prstGeom prst="rect">
                <a:avLst/>
              </a:prstGeom>
              <a:blipFill>
                <a:blip r:embed="rId16"/>
                <a:stretch>
                  <a:fillRect t="-1053" r="-153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6"/>
              <p:cNvSpPr txBox="1">
                <a:spLocks noChangeArrowheads="1"/>
              </p:cNvSpPr>
              <p:nvPr/>
            </p:nvSpPr>
            <p:spPr bwMode="auto">
              <a:xfrm>
                <a:off x="2868117" y="1250830"/>
                <a:ext cx="15240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振幅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7" y="1250830"/>
                <a:ext cx="1524000" cy="519112"/>
              </a:xfrm>
              <a:prstGeom prst="rect">
                <a:avLst/>
              </a:prstGeom>
              <a:blipFill>
                <a:blip r:embed="rId17"/>
                <a:stretch>
                  <a:fillRect l="-8000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1868428" y="2682555"/>
                <a:ext cx="2385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FontTx/>
                  <a:buNone/>
                  <a:defRPr kumimoji="0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振动角频率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8428" y="2682555"/>
                <a:ext cx="2385200" cy="523220"/>
              </a:xfrm>
              <a:prstGeom prst="rect">
                <a:avLst/>
              </a:prstGeom>
              <a:blipFill>
                <a:blip r:embed="rId18"/>
                <a:stretch>
                  <a:fillRect l="-5371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utoShape 85"/>
          <p:cNvSpPr>
            <a:spLocks noChangeArrowheads="1"/>
          </p:cNvSpPr>
          <p:nvPr/>
        </p:nvSpPr>
        <p:spPr bwMode="auto">
          <a:xfrm>
            <a:off x="2718128" y="3624686"/>
            <a:ext cx="685800" cy="300038"/>
          </a:xfrm>
          <a:prstGeom prst="rightArrow">
            <a:avLst>
              <a:gd name="adj1" fmla="val 50000"/>
              <a:gd name="adj2" fmla="val 57058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77295" y="1312577"/>
            <a:ext cx="4846365" cy="4119347"/>
            <a:chOff x="5577295" y="1312577"/>
            <a:chExt cx="4846365" cy="4119347"/>
          </a:xfrm>
        </p:grpSpPr>
        <p:grpSp>
          <p:nvGrpSpPr>
            <p:cNvPr id="49155" name="Group 11"/>
            <p:cNvGrpSpPr>
              <a:grpSpLocks/>
            </p:cNvGrpSpPr>
            <p:nvPr/>
          </p:nvGrpSpPr>
          <p:grpSpPr bwMode="auto">
            <a:xfrm>
              <a:off x="5577295" y="1627232"/>
              <a:ext cx="4846365" cy="3804692"/>
              <a:chOff x="288" y="750"/>
              <a:chExt cx="3936" cy="3090"/>
            </a:xfrm>
          </p:grpSpPr>
          <p:sp>
            <p:nvSpPr>
              <p:cNvPr id="49157" name="Oval 13"/>
              <p:cNvSpPr>
                <a:spLocks noChangeArrowheads="1"/>
              </p:cNvSpPr>
              <p:nvPr/>
            </p:nvSpPr>
            <p:spPr bwMode="auto">
              <a:xfrm>
                <a:off x="624" y="768"/>
                <a:ext cx="3072" cy="307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58" name="Line 14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3936" cy="0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59" name="Oval 15"/>
              <p:cNvSpPr>
                <a:spLocks noChangeArrowheads="1"/>
              </p:cNvSpPr>
              <p:nvPr/>
            </p:nvSpPr>
            <p:spPr bwMode="auto">
              <a:xfrm>
                <a:off x="3168" y="220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8F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60" name="Arc 16"/>
              <p:cNvSpPr>
                <a:spLocks/>
              </p:cNvSpPr>
              <p:nvPr/>
            </p:nvSpPr>
            <p:spPr bwMode="auto">
              <a:xfrm rot="20719192">
                <a:off x="2900" y="750"/>
                <a:ext cx="240" cy="288"/>
              </a:xfrm>
              <a:custGeom>
                <a:avLst/>
                <a:gdLst>
                  <a:gd name="T0" fmla="*/ 0 w 21285"/>
                  <a:gd name="T1" fmla="*/ 0 h 20757"/>
                  <a:gd name="T2" fmla="*/ 0 w 21285"/>
                  <a:gd name="T3" fmla="*/ 0 h 20757"/>
                  <a:gd name="T4" fmla="*/ 0 w 21285"/>
                  <a:gd name="T5" fmla="*/ 0 h 20757"/>
                  <a:gd name="T6" fmla="*/ 0 60000 65536"/>
                  <a:gd name="T7" fmla="*/ 0 60000 65536"/>
                  <a:gd name="T8" fmla="*/ 0 60000 65536"/>
                  <a:gd name="T9" fmla="*/ 0 w 21285"/>
                  <a:gd name="T10" fmla="*/ 0 h 20757"/>
                  <a:gd name="T11" fmla="*/ 21285 w 21285"/>
                  <a:gd name="T12" fmla="*/ 20757 h 207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85" h="20757" fill="none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lnTo>
                      <a:pt x="5976" y="0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5" name="Line 21"/>
              <p:cNvSpPr>
                <a:spLocks noChangeShapeType="1"/>
              </p:cNvSpPr>
              <p:nvPr/>
            </p:nvSpPr>
            <p:spPr bwMode="auto">
              <a:xfrm flipV="1">
                <a:off x="2160" y="768"/>
                <a:ext cx="0" cy="3072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7" name="Line 23"/>
              <p:cNvSpPr>
                <a:spLocks noChangeShapeType="1"/>
              </p:cNvSpPr>
              <p:nvPr/>
            </p:nvSpPr>
            <p:spPr bwMode="auto">
              <a:xfrm flipV="1">
                <a:off x="2160" y="1200"/>
                <a:ext cx="1104" cy="1104"/>
              </a:xfrm>
              <a:prstGeom prst="line">
                <a:avLst/>
              </a:prstGeom>
              <a:noFill/>
              <a:ln w="38100">
                <a:solidFill>
                  <a:srgbClr val="F01A04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8" name="Line 24"/>
              <p:cNvSpPr>
                <a:spLocks noChangeShapeType="1"/>
              </p:cNvSpPr>
              <p:nvPr/>
            </p:nvSpPr>
            <p:spPr bwMode="auto">
              <a:xfrm>
                <a:off x="3264" y="1200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72" name="Arc 26"/>
              <p:cNvSpPr>
                <a:spLocks/>
              </p:cNvSpPr>
              <p:nvPr/>
            </p:nvSpPr>
            <p:spPr bwMode="auto">
              <a:xfrm>
                <a:off x="2544" y="1880"/>
                <a:ext cx="240" cy="444"/>
              </a:xfrm>
              <a:custGeom>
                <a:avLst/>
                <a:gdLst>
                  <a:gd name="T0" fmla="*/ 0 w 21600"/>
                  <a:gd name="T1" fmla="*/ 0 h 21273"/>
                  <a:gd name="T2" fmla="*/ 0 w 21600"/>
                  <a:gd name="T3" fmla="*/ 0 h 21273"/>
                  <a:gd name="T4" fmla="*/ 0 w 21600"/>
                  <a:gd name="T5" fmla="*/ 0 h 2127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273"/>
                  <a:gd name="T11" fmla="*/ 21600 w 21600"/>
                  <a:gd name="T12" fmla="*/ 21273 h 212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273" fill="none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</a:path>
                  <a:path w="21600" h="21273" stroke="0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  <a:lnTo>
                      <a:pt x="0" y="21273"/>
                    </a:lnTo>
                    <a:lnTo>
                      <a:pt x="3744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171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43" y="1083"/>
                    <a:ext cx="1625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当</a:t>
                    </a:r>
                    <a14:m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</a:t>
                    </a:r>
                  </a:p>
                </p:txBody>
              </p:sp>
            </mc:Choice>
            <mc:Fallback xmlns="">
              <p:sp>
                <p:nvSpPr>
                  <p:cNvPr id="49171" name="Text 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43" y="1083"/>
                    <a:ext cx="1625" cy="4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6079" t="-11628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124956" y="2419706"/>
                  <a:ext cx="515206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956" y="2419706"/>
                  <a:ext cx="515206" cy="5783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7434551" y="344686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551" y="3446861"/>
                  <a:ext cx="53489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8908811" y="1312577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8811" y="1312577"/>
                  <a:ext cx="5532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8367179" y="3450745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179" y="3450745"/>
                  <a:ext cx="485709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399765" y="2746689"/>
                  <a:ext cx="13737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765" y="2746689"/>
                  <a:ext cx="137377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930716" y="3459335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716" y="3459335"/>
                  <a:ext cx="485709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9248735" y="1770211"/>
                  <a:ext cx="5990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735" y="1770211"/>
                  <a:ext cx="59901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8954241" y="3512381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241" y="3512381"/>
                  <a:ext cx="51565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48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1" grpId="0"/>
      <p:bldP spid="22" grpId="0"/>
      <p:bldP spid="26" grpId="0"/>
      <p:bldP spid="32" grpId="0"/>
      <p:bldP spid="34" grpId="0" animBg="1"/>
      <p:bldP spid="35" grpId="0" animBg="1"/>
      <p:bldP spid="36" grpId="0" animBg="1"/>
      <p:bldP spid="38" grpId="0"/>
      <p:bldP spid="41" grpId="0"/>
      <p:bldP spid="44" grpId="0"/>
      <p:bldP spid="46" grpId="0"/>
      <p:bldP spid="48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13"/>
          <p:cNvGrpSpPr>
            <a:grpSpLocks/>
          </p:cNvGrpSpPr>
          <p:nvPr/>
        </p:nvGrpSpPr>
        <p:grpSpPr bwMode="auto">
          <a:xfrm>
            <a:off x="1662918" y="1222027"/>
            <a:ext cx="5688013" cy="5329238"/>
            <a:chOff x="1519" y="799"/>
            <a:chExt cx="3583" cy="3357"/>
          </a:xfrm>
        </p:grpSpPr>
        <p:graphicFrame>
          <p:nvGraphicFramePr>
            <p:cNvPr id="51207" name="Object 4"/>
            <p:cNvGraphicFramePr>
              <a:graphicFrameLocks noChangeAspect="1"/>
            </p:cNvGraphicFramePr>
            <p:nvPr/>
          </p:nvGraphicFramePr>
          <p:xfrm>
            <a:off x="1837" y="3793"/>
            <a:ext cx="1837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67" name="Equation" r:id="rId5" imgW="1764534" imgH="304668" progId="Equation.3">
                    <p:embed/>
                  </p:oleObj>
                </mc:Choice>
                <mc:Fallback>
                  <p:oleObj name="Equation" r:id="rId5" imgW="1764534" imgH="304668" progId="Equation.3">
                    <p:embed/>
                    <p:pic>
                      <p:nvPicPr>
                        <p:cNvPr id="5120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793"/>
                          <a:ext cx="1837" cy="281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E1FF"/>
                            </a:gs>
                            <a:gs pos="50000">
                              <a:srgbClr val="FFFFFF"/>
                            </a:gs>
                            <a:gs pos="100000">
                              <a:srgbClr val="FFE1FF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Rectangle 11"/>
              <p:cNvSpPr>
                <a:spLocks noChangeArrowheads="1"/>
              </p:cNvSpPr>
              <p:nvPr/>
            </p:nvSpPr>
            <p:spPr bwMode="auto">
              <a:xfrm>
                <a:off x="666685" y="513552"/>
                <a:ext cx="8462962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旋转矢量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的端点在</a:t>
                </a:r>
                <a:r>
                  <a:rPr kumimoji="0"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x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轴上的投影点的运动为简谐运动</a:t>
                </a:r>
              </a:p>
            </p:txBody>
          </p:sp>
        </mc:Choice>
        <mc:Fallback xmlns="">
          <p:sp>
            <p:nvSpPr>
              <p:cNvPr id="51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685" y="513552"/>
                <a:ext cx="8462962" cy="578300"/>
              </a:xfrm>
              <a:prstGeom prst="rect">
                <a:avLst/>
              </a:prstGeom>
              <a:blipFill>
                <a:blip r:embed="rId7"/>
                <a:stretch>
                  <a:fillRect l="-1440" t="-1053" r="-288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77966" name="ShockwaveFlash1" r:id="rId2" imgW="5400720" imgH="5329080"/>
        </mc:Choice>
        <mc:Fallback>
          <p:control name="ShockwaveFlash1" r:id="rId2" imgW="5400720" imgH="53290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63700" y="1222375"/>
                  <a:ext cx="5400675" cy="5329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26698286"/>
      </p:ext>
    </p:extLst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945930" y="600073"/>
                <a:ext cx="7362497" cy="52322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用旋转矢量图画简谐运动的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</mc:Choice>
        <mc:Fallback xmlns=""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930" y="600073"/>
                <a:ext cx="7362497" cy="523220"/>
              </a:xfrm>
              <a:prstGeom prst="rect">
                <a:avLst/>
              </a:prstGeom>
              <a:blipFill>
                <a:blip r:embed="rId5"/>
                <a:stretch>
                  <a:fillRect t="-10227" b="-29545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945931" y="5965169"/>
                <a:ext cx="7362497" cy="52322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zh-CN" alt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zh-CN" alt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（旋转矢量旋转一周所需的时间）</a:t>
                </a:r>
              </a:p>
            </p:txBody>
          </p:sp>
        </mc:Choice>
        <mc:Fallback xmlns="">
          <p:sp>
            <p:nvSpPr>
              <p:cNvPr id="11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931" y="5965169"/>
                <a:ext cx="7362497" cy="523220"/>
              </a:xfrm>
              <a:prstGeom prst="rect">
                <a:avLst/>
              </a:prstGeom>
              <a:blipFill>
                <a:blip r:embed="rId6"/>
                <a:stretch>
                  <a:fillRect t="-11494" b="-31034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98339" name="ShockwaveFlash1" r:id="rId2" imgW="7696080" imgH="4648320"/>
        </mc:Choice>
        <mc:Fallback>
          <p:control name="ShockwaveFlash1" r:id="rId2" imgW="7696080" imgH="464832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8988" y="1220788"/>
                  <a:ext cx="7696200" cy="464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04622699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0"/>
          <p:cNvSpPr txBox="1">
            <a:spLocks noChangeArrowheads="1"/>
          </p:cNvSpPr>
          <p:nvPr/>
        </p:nvSpPr>
        <p:spPr bwMode="auto">
          <a:xfrm>
            <a:off x="626477" y="611519"/>
            <a:ext cx="5330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相位差 、同相和反相</a:t>
            </a:r>
          </a:p>
        </p:txBody>
      </p:sp>
      <p:sp>
        <p:nvSpPr>
          <p:cNvPr id="37950" name="Text Box 62"/>
          <p:cNvSpPr txBox="1">
            <a:spLocks noChangeArrowheads="1"/>
          </p:cNvSpPr>
          <p:nvPr/>
        </p:nvSpPr>
        <p:spPr bwMode="auto">
          <a:xfrm>
            <a:off x="626477" y="3001595"/>
            <a:ext cx="5234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两个同频率简谐振动的相位差：</a:t>
            </a:r>
          </a:p>
        </p:txBody>
      </p:sp>
      <p:sp>
        <p:nvSpPr>
          <p:cNvPr id="37953" name="Text Box 65"/>
          <p:cNvSpPr txBox="1">
            <a:spLocks noChangeArrowheads="1"/>
          </p:cNvSpPr>
          <p:nvPr/>
        </p:nvSpPr>
        <p:spPr bwMode="auto">
          <a:xfrm>
            <a:off x="4592304" y="1759537"/>
            <a:ext cx="4608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（振幅和角频率相同）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55" name="Text Box 67"/>
              <p:cNvSpPr txBox="1">
                <a:spLocks noChangeArrowheads="1"/>
              </p:cNvSpPr>
              <p:nvPr/>
            </p:nvSpPr>
            <p:spPr bwMode="auto">
              <a:xfrm>
                <a:off x="3113548" y="4370487"/>
                <a:ext cx="27717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超前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5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4370487"/>
                <a:ext cx="2771775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6" name="Text Box 68"/>
              <p:cNvSpPr txBox="1">
                <a:spLocks noChangeArrowheads="1"/>
              </p:cNvSpPr>
              <p:nvPr/>
            </p:nvSpPr>
            <p:spPr bwMode="auto">
              <a:xfrm>
                <a:off x="3113548" y="4927699"/>
                <a:ext cx="276542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落后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6" name="Text 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4927699"/>
                <a:ext cx="2765425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7" name="Text Box 69"/>
              <p:cNvSpPr txBox="1">
                <a:spLocks noChangeArrowheads="1"/>
              </p:cNvSpPr>
              <p:nvPr/>
            </p:nvSpPr>
            <p:spPr bwMode="auto">
              <a:xfrm>
                <a:off x="3113548" y="6005612"/>
                <a:ext cx="295751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同相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7" name="Text 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6005612"/>
                <a:ext cx="2957513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8" name="Text Box 70"/>
              <p:cNvSpPr txBox="1">
                <a:spLocks noChangeArrowheads="1"/>
              </p:cNvSpPr>
              <p:nvPr/>
            </p:nvSpPr>
            <p:spPr bwMode="auto">
              <a:xfrm>
                <a:off x="3113549" y="5467449"/>
                <a:ext cx="344406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</a:t>
                </a:r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反相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8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9" y="5467449"/>
                <a:ext cx="344406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2" name="AutoShape 2"/>
          <p:cNvSpPr>
            <a:spLocks/>
          </p:cNvSpPr>
          <p:nvPr/>
        </p:nvSpPr>
        <p:spPr bwMode="auto">
          <a:xfrm>
            <a:off x="2800097" y="4647222"/>
            <a:ext cx="288000" cy="1620000"/>
          </a:xfrm>
          <a:prstGeom prst="leftBrace">
            <a:avLst>
              <a:gd name="adj1" fmla="val 54167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87825" y="1322113"/>
                <a:ext cx="3430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1322113"/>
                <a:ext cx="34306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87825" y="2140099"/>
                <a:ext cx="3447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2140099"/>
                <a:ext cx="34472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55"/>
          <p:cNvSpPr>
            <a:spLocks/>
          </p:cNvSpPr>
          <p:nvPr/>
        </p:nvSpPr>
        <p:spPr bwMode="auto">
          <a:xfrm>
            <a:off x="626477" y="1506005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344814" y="3642107"/>
                <a:ext cx="47292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14" y="3642107"/>
                <a:ext cx="47292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860602" y="3657050"/>
                <a:ext cx="1892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02" y="3657050"/>
                <a:ext cx="18921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93323" y="5130061"/>
                <a:ext cx="15246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23" y="5130061"/>
                <a:ext cx="15246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56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37950" grpId="0"/>
      <p:bldP spid="37953" grpId="0"/>
      <p:bldP spid="37955" grpId="0"/>
      <p:bldP spid="37956" grpId="0"/>
      <p:bldP spid="37957" grpId="0"/>
      <p:bldP spid="37958" grpId="0"/>
      <p:bldP spid="66562" grpId="0" animBg="1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648374" y="2879029"/>
            <a:ext cx="8686800" cy="3429000"/>
            <a:chOff x="192" y="1920"/>
            <a:chExt cx="5472" cy="2160"/>
          </a:xfrm>
        </p:grpSpPr>
        <p:grpSp>
          <p:nvGrpSpPr>
            <p:cNvPr id="55333" name="Group 72"/>
            <p:cNvGrpSpPr>
              <a:grpSpLocks/>
            </p:cNvGrpSpPr>
            <p:nvPr/>
          </p:nvGrpSpPr>
          <p:grpSpPr bwMode="auto">
            <a:xfrm>
              <a:off x="192" y="1920"/>
              <a:ext cx="5472" cy="2160"/>
              <a:chOff x="192" y="1920"/>
              <a:chExt cx="5472" cy="2160"/>
            </a:xfrm>
          </p:grpSpPr>
          <p:sp>
            <p:nvSpPr>
              <p:cNvPr id="55335" name="Rectangle 47"/>
              <p:cNvSpPr>
                <a:spLocks noChangeArrowheads="1"/>
              </p:cNvSpPr>
              <p:nvPr/>
            </p:nvSpPr>
            <p:spPr bwMode="auto">
              <a:xfrm>
                <a:off x="192" y="1920"/>
                <a:ext cx="5472" cy="21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5336" name="Group 71"/>
              <p:cNvGrpSpPr>
                <a:grpSpLocks/>
              </p:cNvGrpSpPr>
              <p:nvPr/>
            </p:nvGrpSpPr>
            <p:grpSpPr bwMode="auto">
              <a:xfrm>
                <a:off x="336" y="2208"/>
                <a:ext cx="1488" cy="1680"/>
                <a:chOff x="336" y="2208"/>
                <a:chExt cx="1488" cy="1680"/>
              </a:xfrm>
            </p:grpSpPr>
            <p:sp>
              <p:nvSpPr>
                <p:cNvPr id="55337" name="Rectangle 20"/>
                <p:cNvSpPr>
                  <a:spLocks noChangeArrowheads="1"/>
                </p:cNvSpPr>
                <p:nvPr/>
              </p:nvSpPr>
              <p:spPr bwMode="auto">
                <a:xfrm>
                  <a:off x="336" y="2208"/>
                  <a:ext cx="1392" cy="384"/>
                </a:xfrm>
                <a:prstGeom prst="rect">
                  <a:avLst/>
                </a:prstGeom>
                <a:noFill/>
                <a:ln w="19050">
                  <a:solidFill>
                    <a:srgbClr val="CC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3333CC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55339" name="Group 51"/>
                <p:cNvGrpSpPr>
                  <a:grpSpLocks/>
                </p:cNvGrpSpPr>
                <p:nvPr/>
              </p:nvGrpSpPr>
              <p:grpSpPr bwMode="auto">
                <a:xfrm>
                  <a:off x="576" y="2784"/>
                  <a:ext cx="1248" cy="1104"/>
                  <a:chOff x="576" y="2832"/>
                  <a:chExt cx="1248" cy="1104"/>
                </a:xfrm>
              </p:grpSpPr>
              <p:sp>
                <p:nvSpPr>
                  <p:cNvPr id="5534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3408"/>
                    <a:ext cx="12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5343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832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5340" name="Freeform 67"/>
                <p:cNvSpPr>
                  <a:spLocks noChangeAspect="1"/>
                </p:cNvSpPr>
                <p:nvPr/>
              </p:nvSpPr>
              <p:spPr bwMode="auto">
                <a:xfrm>
                  <a:off x="576" y="3120"/>
                  <a:ext cx="839" cy="437"/>
                </a:xfrm>
                <a:custGeom>
                  <a:avLst/>
                  <a:gdLst>
                    <a:gd name="T0" fmla="*/ 0 w 3290"/>
                    <a:gd name="T1" fmla="*/ 0 h 1327"/>
                    <a:gd name="T2" fmla="*/ 0 w 3290"/>
                    <a:gd name="T3" fmla="*/ 0 h 1327"/>
                    <a:gd name="T4" fmla="*/ 0 w 3290"/>
                    <a:gd name="T5" fmla="*/ 0 h 1327"/>
                    <a:gd name="T6" fmla="*/ 0 w 3290"/>
                    <a:gd name="T7" fmla="*/ 0 h 1327"/>
                    <a:gd name="T8" fmla="*/ 0 w 3290"/>
                    <a:gd name="T9" fmla="*/ 0 h 1327"/>
                    <a:gd name="T10" fmla="*/ 0 w 3290"/>
                    <a:gd name="T11" fmla="*/ 0 h 1327"/>
                    <a:gd name="T12" fmla="*/ 0 w 3290"/>
                    <a:gd name="T13" fmla="*/ 0 h 1327"/>
                    <a:gd name="T14" fmla="*/ 0 w 3290"/>
                    <a:gd name="T15" fmla="*/ 0 h 1327"/>
                    <a:gd name="T16" fmla="*/ 0 w 3290"/>
                    <a:gd name="T17" fmla="*/ 0 h 1327"/>
                    <a:gd name="T18" fmla="*/ 0 w 3290"/>
                    <a:gd name="T19" fmla="*/ 0 h 1327"/>
                    <a:gd name="T20" fmla="*/ 0 w 3290"/>
                    <a:gd name="T21" fmla="*/ 0 h 1327"/>
                    <a:gd name="T22" fmla="*/ 0 w 3290"/>
                    <a:gd name="T23" fmla="*/ 0 h 1327"/>
                    <a:gd name="T24" fmla="*/ 0 w 3290"/>
                    <a:gd name="T25" fmla="*/ 0 h 1327"/>
                    <a:gd name="T26" fmla="*/ 0 w 3290"/>
                    <a:gd name="T27" fmla="*/ 0 h 1327"/>
                    <a:gd name="T28" fmla="*/ 0 w 3290"/>
                    <a:gd name="T29" fmla="*/ 0 h 1327"/>
                    <a:gd name="T30" fmla="*/ 0 w 3290"/>
                    <a:gd name="T31" fmla="*/ 0 h 1327"/>
                    <a:gd name="T32" fmla="*/ 0 w 3290"/>
                    <a:gd name="T33" fmla="*/ 0 h 1327"/>
                    <a:gd name="T34" fmla="*/ 0 w 3290"/>
                    <a:gd name="T35" fmla="*/ 0 h 1327"/>
                    <a:gd name="T36" fmla="*/ 0 w 3290"/>
                    <a:gd name="T37" fmla="*/ 0 h 1327"/>
                    <a:gd name="T38" fmla="*/ 0 w 3290"/>
                    <a:gd name="T39" fmla="*/ 0 h 1327"/>
                    <a:gd name="T40" fmla="*/ 0 w 3290"/>
                    <a:gd name="T41" fmla="*/ 0 h 1327"/>
                    <a:gd name="T42" fmla="*/ 0 w 3290"/>
                    <a:gd name="T43" fmla="*/ 0 h 1327"/>
                    <a:gd name="T44" fmla="*/ 0 w 3290"/>
                    <a:gd name="T45" fmla="*/ 0 h 1327"/>
                    <a:gd name="T46" fmla="*/ 0 w 3290"/>
                    <a:gd name="T47" fmla="*/ 0 h 1327"/>
                    <a:gd name="T48" fmla="*/ 0 w 3290"/>
                    <a:gd name="T49" fmla="*/ 0 h 1327"/>
                    <a:gd name="T50" fmla="*/ 0 w 3290"/>
                    <a:gd name="T51" fmla="*/ 0 h 1327"/>
                    <a:gd name="T52" fmla="*/ 0 w 3290"/>
                    <a:gd name="T53" fmla="*/ 0 h 1327"/>
                    <a:gd name="T54" fmla="*/ 0 w 3290"/>
                    <a:gd name="T55" fmla="*/ 0 h 1327"/>
                    <a:gd name="T56" fmla="*/ 0 w 3290"/>
                    <a:gd name="T57" fmla="*/ 0 h 1327"/>
                    <a:gd name="T58" fmla="*/ 0 w 3290"/>
                    <a:gd name="T59" fmla="*/ 0 h 1327"/>
                    <a:gd name="T60" fmla="*/ 0 w 3290"/>
                    <a:gd name="T61" fmla="*/ 0 h 1327"/>
                    <a:gd name="T62" fmla="*/ 0 w 3290"/>
                    <a:gd name="T63" fmla="*/ 0 h 1327"/>
                    <a:gd name="T64" fmla="*/ 0 w 3290"/>
                    <a:gd name="T65" fmla="*/ 0 h 1327"/>
                    <a:gd name="T66" fmla="*/ 0 w 3290"/>
                    <a:gd name="T67" fmla="*/ 0 h 1327"/>
                    <a:gd name="T68" fmla="*/ 0 w 3290"/>
                    <a:gd name="T69" fmla="*/ 0 h 1327"/>
                    <a:gd name="T70" fmla="*/ 0 w 3290"/>
                    <a:gd name="T71" fmla="*/ 0 h 1327"/>
                    <a:gd name="T72" fmla="*/ 0 w 3290"/>
                    <a:gd name="T73" fmla="*/ 0 h 1327"/>
                    <a:gd name="T74" fmla="*/ 0 w 3290"/>
                    <a:gd name="T75" fmla="*/ 0 h 1327"/>
                    <a:gd name="T76" fmla="*/ 0 w 3290"/>
                    <a:gd name="T77" fmla="*/ 0 h 1327"/>
                    <a:gd name="T78" fmla="*/ 0 w 3290"/>
                    <a:gd name="T79" fmla="*/ 0 h 1327"/>
                    <a:gd name="T80" fmla="*/ 0 w 3290"/>
                    <a:gd name="T81" fmla="*/ 0 h 1327"/>
                    <a:gd name="T82" fmla="*/ 0 w 3290"/>
                    <a:gd name="T83" fmla="*/ 0 h 1327"/>
                    <a:gd name="T84" fmla="*/ 0 w 3290"/>
                    <a:gd name="T85" fmla="*/ 0 h 1327"/>
                    <a:gd name="T86" fmla="*/ 0 w 3290"/>
                    <a:gd name="T87" fmla="*/ 0 h 1327"/>
                    <a:gd name="T88" fmla="*/ 0 w 3290"/>
                    <a:gd name="T89" fmla="*/ 0 h 1327"/>
                    <a:gd name="T90" fmla="*/ 0 w 3290"/>
                    <a:gd name="T91" fmla="*/ 0 h 1327"/>
                    <a:gd name="T92" fmla="*/ 0 w 3290"/>
                    <a:gd name="T93" fmla="*/ 0 h 1327"/>
                    <a:gd name="T94" fmla="*/ 0 w 3290"/>
                    <a:gd name="T95" fmla="*/ 0 h 1327"/>
                    <a:gd name="T96" fmla="*/ 0 w 3290"/>
                    <a:gd name="T97" fmla="*/ 0 h 1327"/>
                    <a:gd name="T98" fmla="*/ 0 w 3290"/>
                    <a:gd name="T99" fmla="*/ 0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5341" name="Freeform 68"/>
                <p:cNvSpPr>
                  <a:spLocks noChangeAspect="1"/>
                </p:cNvSpPr>
                <p:nvPr/>
              </p:nvSpPr>
              <p:spPr bwMode="auto">
                <a:xfrm>
                  <a:off x="576" y="2880"/>
                  <a:ext cx="839" cy="912"/>
                </a:xfrm>
                <a:custGeom>
                  <a:avLst/>
                  <a:gdLst>
                    <a:gd name="T0" fmla="*/ 0 w 3290"/>
                    <a:gd name="T1" fmla="*/ 1 h 1327"/>
                    <a:gd name="T2" fmla="*/ 0 w 3290"/>
                    <a:gd name="T3" fmla="*/ 1 h 1327"/>
                    <a:gd name="T4" fmla="*/ 0 w 3290"/>
                    <a:gd name="T5" fmla="*/ 1 h 1327"/>
                    <a:gd name="T6" fmla="*/ 0 w 3290"/>
                    <a:gd name="T7" fmla="*/ 1 h 1327"/>
                    <a:gd name="T8" fmla="*/ 0 w 3290"/>
                    <a:gd name="T9" fmla="*/ 1 h 1327"/>
                    <a:gd name="T10" fmla="*/ 0 w 3290"/>
                    <a:gd name="T11" fmla="*/ 1 h 1327"/>
                    <a:gd name="T12" fmla="*/ 0 w 3290"/>
                    <a:gd name="T13" fmla="*/ 1 h 1327"/>
                    <a:gd name="T14" fmla="*/ 0 w 3290"/>
                    <a:gd name="T15" fmla="*/ 1 h 1327"/>
                    <a:gd name="T16" fmla="*/ 0 w 3290"/>
                    <a:gd name="T17" fmla="*/ 1 h 1327"/>
                    <a:gd name="T18" fmla="*/ 0 w 3290"/>
                    <a:gd name="T19" fmla="*/ 1 h 1327"/>
                    <a:gd name="T20" fmla="*/ 0 w 3290"/>
                    <a:gd name="T21" fmla="*/ 1 h 1327"/>
                    <a:gd name="T22" fmla="*/ 0 w 3290"/>
                    <a:gd name="T23" fmla="*/ 1 h 1327"/>
                    <a:gd name="T24" fmla="*/ 0 w 3290"/>
                    <a:gd name="T25" fmla="*/ 1 h 1327"/>
                    <a:gd name="T26" fmla="*/ 0 w 3290"/>
                    <a:gd name="T27" fmla="*/ 1 h 1327"/>
                    <a:gd name="T28" fmla="*/ 0 w 3290"/>
                    <a:gd name="T29" fmla="*/ 1 h 1327"/>
                    <a:gd name="T30" fmla="*/ 0 w 3290"/>
                    <a:gd name="T31" fmla="*/ 1 h 1327"/>
                    <a:gd name="T32" fmla="*/ 0 w 3290"/>
                    <a:gd name="T33" fmla="*/ 1 h 1327"/>
                    <a:gd name="T34" fmla="*/ 0 w 3290"/>
                    <a:gd name="T35" fmla="*/ 1 h 1327"/>
                    <a:gd name="T36" fmla="*/ 0 w 3290"/>
                    <a:gd name="T37" fmla="*/ 1 h 1327"/>
                    <a:gd name="T38" fmla="*/ 0 w 3290"/>
                    <a:gd name="T39" fmla="*/ 1 h 1327"/>
                    <a:gd name="T40" fmla="*/ 0 w 3290"/>
                    <a:gd name="T41" fmla="*/ 1 h 1327"/>
                    <a:gd name="T42" fmla="*/ 0 w 3290"/>
                    <a:gd name="T43" fmla="*/ 1 h 1327"/>
                    <a:gd name="T44" fmla="*/ 0 w 3290"/>
                    <a:gd name="T45" fmla="*/ 1 h 1327"/>
                    <a:gd name="T46" fmla="*/ 0 w 3290"/>
                    <a:gd name="T47" fmla="*/ 1 h 1327"/>
                    <a:gd name="T48" fmla="*/ 0 w 3290"/>
                    <a:gd name="T49" fmla="*/ 1 h 1327"/>
                    <a:gd name="T50" fmla="*/ 0 w 3290"/>
                    <a:gd name="T51" fmla="*/ 1 h 1327"/>
                    <a:gd name="T52" fmla="*/ 0 w 3290"/>
                    <a:gd name="T53" fmla="*/ 1 h 1327"/>
                    <a:gd name="T54" fmla="*/ 0 w 3290"/>
                    <a:gd name="T55" fmla="*/ 1 h 1327"/>
                    <a:gd name="T56" fmla="*/ 0 w 3290"/>
                    <a:gd name="T57" fmla="*/ 1 h 1327"/>
                    <a:gd name="T58" fmla="*/ 0 w 3290"/>
                    <a:gd name="T59" fmla="*/ 1 h 1327"/>
                    <a:gd name="T60" fmla="*/ 0 w 3290"/>
                    <a:gd name="T61" fmla="*/ 0 h 1327"/>
                    <a:gd name="T62" fmla="*/ 0 w 3290"/>
                    <a:gd name="T63" fmla="*/ 1 h 1327"/>
                    <a:gd name="T64" fmla="*/ 0 w 3290"/>
                    <a:gd name="T65" fmla="*/ 1 h 1327"/>
                    <a:gd name="T66" fmla="*/ 0 w 3290"/>
                    <a:gd name="T67" fmla="*/ 1 h 1327"/>
                    <a:gd name="T68" fmla="*/ 0 w 3290"/>
                    <a:gd name="T69" fmla="*/ 1 h 1327"/>
                    <a:gd name="T70" fmla="*/ 0 w 3290"/>
                    <a:gd name="T71" fmla="*/ 1 h 1327"/>
                    <a:gd name="T72" fmla="*/ 0 w 3290"/>
                    <a:gd name="T73" fmla="*/ 1 h 1327"/>
                    <a:gd name="T74" fmla="*/ 0 w 3290"/>
                    <a:gd name="T75" fmla="*/ 1 h 1327"/>
                    <a:gd name="T76" fmla="*/ 0 w 3290"/>
                    <a:gd name="T77" fmla="*/ 1 h 1327"/>
                    <a:gd name="T78" fmla="*/ 0 w 3290"/>
                    <a:gd name="T79" fmla="*/ 1 h 1327"/>
                    <a:gd name="T80" fmla="*/ 0 w 3290"/>
                    <a:gd name="T81" fmla="*/ 1 h 1327"/>
                    <a:gd name="T82" fmla="*/ 0 w 3290"/>
                    <a:gd name="T83" fmla="*/ 1 h 1327"/>
                    <a:gd name="T84" fmla="*/ 0 w 3290"/>
                    <a:gd name="T85" fmla="*/ 1 h 1327"/>
                    <a:gd name="T86" fmla="*/ 0 w 3290"/>
                    <a:gd name="T87" fmla="*/ 1 h 1327"/>
                    <a:gd name="T88" fmla="*/ 0 w 3290"/>
                    <a:gd name="T89" fmla="*/ 1 h 1327"/>
                    <a:gd name="T90" fmla="*/ 0 w 3290"/>
                    <a:gd name="T91" fmla="*/ 1 h 1327"/>
                    <a:gd name="T92" fmla="*/ 0 w 3290"/>
                    <a:gd name="T93" fmla="*/ 1 h 1327"/>
                    <a:gd name="T94" fmla="*/ 0 w 3290"/>
                    <a:gd name="T95" fmla="*/ 1 h 1327"/>
                    <a:gd name="T96" fmla="*/ 0 w 3290"/>
                    <a:gd name="T97" fmla="*/ 1 h 1327"/>
                    <a:gd name="T98" fmla="*/ 0 w 3290"/>
                    <a:gd name="T99" fmla="*/ 1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3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85" y="2224"/>
                  <a:ext cx="139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同相</a:t>
                  </a:r>
                </a:p>
              </p:txBody>
            </p:sp>
          </mc:Choice>
          <mc:Fallback xmlns="">
            <p:sp>
              <p:nvSpPr>
                <p:cNvPr id="55334" name="Text 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" y="2224"/>
                  <a:ext cx="1391" cy="330"/>
                </a:xfrm>
                <a:prstGeom prst="rect">
                  <a:avLst/>
                </a:prstGeom>
                <a:blipFill>
                  <a:blip r:embed="rId10"/>
                  <a:stretch>
                    <a:fillRect t="-116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95986" y="529529"/>
            <a:ext cx="87391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对于两个同频率的简谐运动，相位差表示它们间步调上的差异。（解决振动合成问题）</a:t>
            </a: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6210974" y="2879029"/>
            <a:ext cx="3276600" cy="3429000"/>
            <a:chOff x="3696" y="1920"/>
            <a:chExt cx="2064" cy="2160"/>
          </a:xfrm>
        </p:grpSpPr>
        <p:sp>
          <p:nvSpPr>
            <p:cNvPr id="55317" name="Line 41"/>
            <p:cNvSpPr>
              <a:spLocks noChangeShapeType="1"/>
            </p:cNvSpPr>
            <p:nvPr/>
          </p:nvSpPr>
          <p:spPr bwMode="auto">
            <a:xfrm>
              <a:off x="4104" y="3360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18" name="Line 42"/>
            <p:cNvSpPr>
              <a:spLocks noChangeShapeType="1"/>
            </p:cNvSpPr>
            <p:nvPr/>
          </p:nvSpPr>
          <p:spPr bwMode="auto">
            <a:xfrm flipV="1">
              <a:off x="4104" y="2784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22" name="Rectangle 35"/>
            <p:cNvSpPr>
              <a:spLocks noChangeArrowheads="1"/>
            </p:cNvSpPr>
            <p:nvPr/>
          </p:nvSpPr>
          <p:spPr bwMode="auto">
            <a:xfrm>
              <a:off x="3840" y="1968"/>
              <a:ext cx="1728" cy="720"/>
            </a:xfrm>
            <a:prstGeom prst="rect">
              <a:avLst/>
            </a:prstGeom>
            <a:noFill/>
            <a:ln w="19050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24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840" y="2160"/>
                  <a:ext cx="1272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为其它</a:t>
                  </a:r>
                </a:p>
              </p:txBody>
            </p:sp>
          </mc:Choice>
          <mc:Fallback xmlns="">
            <p:sp>
              <p:nvSpPr>
                <p:cNvPr id="55324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0" y="2160"/>
                  <a:ext cx="1272" cy="330"/>
                </a:xfrm>
                <a:prstGeom prst="rect">
                  <a:avLst/>
                </a:prstGeom>
                <a:blipFill>
                  <a:blip r:embed="rId15"/>
                  <a:stretch>
                    <a:fillRect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325" name="Text Box 38"/>
            <p:cNvSpPr txBox="1">
              <a:spLocks noChangeArrowheads="1"/>
            </p:cNvSpPr>
            <p:nvPr/>
          </p:nvSpPr>
          <p:spPr bwMode="auto">
            <a:xfrm>
              <a:off x="4992" y="1968"/>
              <a:ext cx="768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超前</a:t>
              </a: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落后</a:t>
              </a:r>
            </a:p>
          </p:txBody>
        </p:sp>
        <p:sp>
          <p:nvSpPr>
            <p:cNvPr id="55326" name="AutoShape 39"/>
            <p:cNvSpPr>
              <a:spLocks/>
            </p:cNvSpPr>
            <p:nvPr/>
          </p:nvSpPr>
          <p:spPr bwMode="auto">
            <a:xfrm>
              <a:off x="4800" y="2208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p:sp>
          <p:nvSpPr>
            <p:cNvPr id="55327" name="AutoShape 46"/>
            <p:cNvSpPr>
              <a:spLocks/>
            </p:cNvSpPr>
            <p:nvPr/>
          </p:nvSpPr>
          <p:spPr bwMode="auto">
            <a:xfrm>
              <a:off x="4896" y="2160"/>
              <a:ext cx="96" cy="384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55328" name="Line 49"/>
            <p:cNvSpPr>
              <a:spLocks noChangeShapeType="1"/>
            </p:cNvSpPr>
            <p:nvPr/>
          </p:nvSpPr>
          <p:spPr bwMode="auto">
            <a:xfrm>
              <a:off x="3696" y="1920"/>
              <a:ext cx="0" cy="21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29" name="Freeform 69"/>
            <p:cNvSpPr>
              <a:spLocks noChangeAspect="1"/>
            </p:cNvSpPr>
            <p:nvPr/>
          </p:nvSpPr>
          <p:spPr bwMode="auto">
            <a:xfrm flipV="1">
              <a:off x="4128" y="3073"/>
              <a:ext cx="1031" cy="575"/>
            </a:xfrm>
            <a:custGeom>
              <a:avLst/>
              <a:gdLst>
                <a:gd name="T0" fmla="*/ 0 w 2625"/>
                <a:gd name="T1" fmla="*/ 0 h 1183"/>
                <a:gd name="T2" fmla="*/ 0 w 2625"/>
                <a:gd name="T3" fmla="*/ 0 h 1183"/>
                <a:gd name="T4" fmla="*/ 0 w 2625"/>
                <a:gd name="T5" fmla="*/ 0 h 1183"/>
                <a:gd name="T6" fmla="*/ 0 w 2625"/>
                <a:gd name="T7" fmla="*/ 0 h 1183"/>
                <a:gd name="T8" fmla="*/ 0 w 2625"/>
                <a:gd name="T9" fmla="*/ 0 h 1183"/>
                <a:gd name="T10" fmla="*/ 0 w 2625"/>
                <a:gd name="T11" fmla="*/ 0 h 1183"/>
                <a:gd name="T12" fmla="*/ 0 w 2625"/>
                <a:gd name="T13" fmla="*/ 0 h 1183"/>
                <a:gd name="T14" fmla="*/ 0 w 2625"/>
                <a:gd name="T15" fmla="*/ 0 h 1183"/>
                <a:gd name="T16" fmla="*/ 0 w 2625"/>
                <a:gd name="T17" fmla="*/ 0 h 1183"/>
                <a:gd name="T18" fmla="*/ 0 w 2625"/>
                <a:gd name="T19" fmla="*/ 0 h 1183"/>
                <a:gd name="T20" fmla="*/ 0 w 2625"/>
                <a:gd name="T21" fmla="*/ 0 h 1183"/>
                <a:gd name="T22" fmla="*/ 0 w 2625"/>
                <a:gd name="T23" fmla="*/ 0 h 1183"/>
                <a:gd name="T24" fmla="*/ 0 w 2625"/>
                <a:gd name="T25" fmla="*/ 0 h 1183"/>
                <a:gd name="T26" fmla="*/ 0 w 2625"/>
                <a:gd name="T27" fmla="*/ 0 h 1183"/>
                <a:gd name="T28" fmla="*/ 0 w 2625"/>
                <a:gd name="T29" fmla="*/ 0 h 1183"/>
                <a:gd name="T30" fmla="*/ 0 w 2625"/>
                <a:gd name="T31" fmla="*/ 0 h 1183"/>
                <a:gd name="T32" fmla="*/ 0 w 2625"/>
                <a:gd name="T33" fmla="*/ 0 h 1183"/>
                <a:gd name="T34" fmla="*/ 0 w 2625"/>
                <a:gd name="T35" fmla="*/ 0 h 1183"/>
                <a:gd name="T36" fmla="*/ 0 w 2625"/>
                <a:gd name="T37" fmla="*/ 0 h 1183"/>
                <a:gd name="T38" fmla="*/ 0 w 2625"/>
                <a:gd name="T39" fmla="*/ 0 h 1183"/>
                <a:gd name="T40" fmla="*/ 0 w 2625"/>
                <a:gd name="T41" fmla="*/ 0 h 1183"/>
                <a:gd name="T42" fmla="*/ 0 w 2625"/>
                <a:gd name="T43" fmla="*/ 0 h 1183"/>
                <a:gd name="T44" fmla="*/ 0 w 2625"/>
                <a:gd name="T45" fmla="*/ 0 h 1183"/>
                <a:gd name="T46" fmla="*/ 0 w 2625"/>
                <a:gd name="T47" fmla="*/ 0 h 1183"/>
                <a:gd name="T48" fmla="*/ 0 w 2625"/>
                <a:gd name="T49" fmla="*/ 0 h 1183"/>
                <a:gd name="T50" fmla="*/ 0 w 2625"/>
                <a:gd name="T51" fmla="*/ 0 h 1183"/>
                <a:gd name="T52" fmla="*/ 0 w 2625"/>
                <a:gd name="T53" fmla="*/ 0 h 1183"/>
                <a:gd name="T54" fmla="*/ 0 w 2625"/>
                <a:gd name="T55" fmla="*/ 0 h 1183"/>
                <a:gd name="T56" fmla="*/ 0 w 2625"/>
                <a:gd name="T57" fmla="*/ 0 h 1183"/>
                <a:gd name="T58" fmla="*/ 0 w 2625"/>
                <a:gd name="T59" fmla="*/ 0 h 1183"/>
                <a:gd name="T60" fmla="*/ 0 w 2625"/>
                <a:gd name="T61" fmla="*/ 0 h 1183"/>
                <a:gd name="T62" fmla="*/ 0 w 2625"/>
                <a:gd name="T63" fmla="*/ 0 h 1183"/>
                <a:gd name="T64" fmla="*/ 0 w 2625"/>
                <a:gd name="T65" fmla="*/ 0 h 1183"/>
                <a:gd name="T66" fmla="*/ 0 w 2625"/>
                <a:gd name="T67" fmla="*/ 0 h 1183"/>
                <a:gd name="T68" fmla="*/ 0 w 2625"/>
                <a:gd name="T69" fmla="*/ 0 h 1183"/>
                <a:gd name="T70" fmla="*/ 0 w 2625"/>
                <a:gd name="T71" fmla="*/ 0 h 1183"/>
                <a:gd name="T72" fmla="*/ 0 w 2625"/>
                <a:gd name="T73" fmla="*/ 0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30" name="Freeform 70"/>
            <p:cNvSpPr>
              <a:spLocks noChangeAspect="1"/>
            </p:cNvSpPr>
            <p:nvPr/>
          </p:nvSpPr>
          <p:spPr bwMode="auto">
            <a:xfrm>
              <a:off x="4107" y="2928"/>
              <a:ext cx="1173" cy="816"/>
            </a:xfrm>
            <a:custGeom>
              <a:avLst/>
              <a:gdLst>
                <a:gd name="T0" fmla="*/ 13 w 1173"/>
                <a:gd name="T1" fmla="*/ 148 h 816"/>
                <a:gd name="T2" fmla="*/ 38 w 1173"/>
                <a:gd name="T3" fmla="*/ 91 h 816"/>
                <a:gd name="T4" fmla="*/ 63 w 1173"/>
                <a:gd name="T5" fmla="*/ 46 h 816"/>
                <a:gd name="T6" fmla="*/ 88 w 1173"/>
                <a:gd name="T7" fmla="*/ 16 h 816"/>
                <a:gd name="T8" fmla="*/ 114 w 1173"/>
                <a:gd name="T9" fmla="*/ 2 h 816"/>
                <a:gd name="T10" fmla="*/ 139 w 1173"/>
                <a:gd name="T11" fmla="*/ 3 h 816"/>
                <a:gd name="T12" fmla="*/ 164 w 1173"/>
                <a:gd name="T13" fmla="*/ 20 h 816"/>
                <a:gd name="T14" fmla="*/ 189 w 1173"/>
                <a:gd name="T15" fmla="*/ 52 h 816"/>
                <a:gd name="T16" fmla="*/ 215 w 1173"/>
                <a:gd name="T17" fmla="*/ 97 h 816"/>
                <a:gd name="T18" fmla="*/ 240 w 1173"/>
                <a:gd name="T19" fmla="*/ 156 h 816"/>
                <a:gd name="T20" fmla="*/ 265 w 1173"/>
                <a:gd name="T21" fmla="*/ 224 h 816"/>
                <a:gd name="T22" fmla="*/ 290 w 1173"/>
                <a:gd name="T23" fmla="*/ 298 h 816"/>
                <a:gd name="T24" fmla="*/ 316 w 1173"/>
                <a:gd name="T25" fmla="*/ 379 h 816"/>
                <a:gd name="T26" fmla="*/ 341 w 1173"/>
                <a:gd name="T27" fmla="*/ 459 h 816"/>
                <a:gd name="T28" fmla="*/ 366 w 1173"/>
                <a:gd name="T29" fmla="*/ 537 h 816"/>
                <a:gd name="T30" fmla="*/ 392 w 1173"/>
                <a:gd name="T31" fmla="*/ 611 h 816"/>
                <a:gd name="T32" fmla="*/ 417 w 1173"/>
                <a:gd name="T33" fmla="*/ 677 h 816"/>
                <a:gd name="T34" fmla="*/ 442 w 1173"/>
                <a:gd name="T35" fmla="*/ 732 h 816"/>
                <a:gd name="T36" fmla="*/ 467 w 1173"/>
                <a:gd name="T37" fmla="*/ 775 h 816"/>
                <a:gd name="T38" fmla="*/ 492 w 1173"/>
                <a:gd name="T39" fmla="*/ 803 h 816"/>
                <a:gd name="T40" fmla="*/ 518 w 1173"/>
                <a:gd name="T41" fmla="*/ 815 h 816"/>
                <a:gd name="T42" fmla="*/ 543 w 1173"/>
                <a:gd name="T43" fmla="*/ 812 h 816"/>
                <a:gd name="T44" fmla="*/ 568 w 1173"/>
                <a:gd name="T45" fmla="*/ 793 h 816"/>
                <a:gd name="T46" fmla="*/ 593 w 1173"/>
                <a:gd name="T47" fmla="*/ 759 h 816"/>
                <a:gd name="T48" fmla="*/ 618 w 1173"/>
                <a:gd name="T49" fmla="*/ 711 h 816"/>
                <a:gd name="T50" fmla="*/ 643 w 1173"/>
                <a:gd name="T51" fmla="*/ 652 h 816"/>
                <a:gd name="T52" fmla="*/ 669 w 1173"/>
                <a:gd name="T53" fmla="*/ 583 h 816"/>
                <a:gd name="T54" fmla="*/ 694 w 1173"/>
                <a:gd name="T55" fmla="*/ 507 h 816"/>
                <a:gd name="T56" fmla="*/ 719 w 1173"/>
                <a:gd name="T57" fmla="*/ 427 h 816"/>
                <a:gd name="T58" fmla="*/ 744 w 1173"/>
                <a:gd name="T59" fmla="*/ 347 h 816"/>
                <a:gd name="T60" fmla="*/ 770 w 1173"/>
                <a:gd name="T61" fmla="*/ 268 h 816"/>
                <a:gd name="T62" fmla="*/ 795 w 1173"/>
                <a:gd name="T63" fmla="*/ 196 h 816"/>
                <a:gd name="T64" fmla="*/ 820 w 1173"/>
                <a:gd name="T65" fmla="*/ 132 h 816"/>
                <a:gd name="T66" fmla="*/ 845 w 1173"/>
                <a:gd name="T67" fmla="*/ 77 h 816"/>
                <a:gd name="T68" fmla="*/ 871 w 1173"/>
                <a:gd name="T69" fmla="*/ 37 h 816"/>
                <a:gd name="T70" fmla="*/ 896 w 1173"/>
                <a:gd name="T71" fmla="*/ 12 h 816"/>
                <a:gd name="T72" fmla="*/ 921 w 1173"/>
                <a:gd name="T73" fmla="*/ 0 h 816"/>
                <a:gd name="T74" fmla="*/ 946 w 1173"/>
                <a:gd name="T75" fmla="*/ 6 h 816"/>
                <a:gd name="T76" fmla="*/ 971 w 1173"/>
                <a:gd name="T77" fmla="*/ 26 h 816"/>
                <a:gd name="T78" fmla="*/ 996 w 1173"/>
                <a:gd name="T79" fmla="*/ 63 h 816"/>
                <a:gd name="T80" fmla="*/ 1021 w 1173"/>
                <a:gd name="T81" fmla="*/ 111 h 816"/>
                <a:gd name="T82" fmla="*/ 1047 w 1173"/>
                <a:gd name="T83" fmla="*/ 173 h 816"/>
                <a:gd name="T84" fmla="*/ 1072 w 1173"/>
                <a:gd name="T85" fmla="*/ 243 h 816"/>
                <a:gd name="T86" fmla="*/ 1097 w 1173"/>
                <a:gd name="T87" fmla="*/ 319 h 816"/>
                <a:gd name="T88" fmla="*/ 1122 w 1173"/>
                <a:gd name="T89" fmla="*/ 400 h 816"/>
                <a:gd name="T90" fmla="*/ 1148 w 1173"/>
                <a:gd name="T91" fmla="*/ 480 h 816"/>
                <a:gd name="T92" fmla="*/ 1173 w 1173"/>
                <a:gd name="T93" fmla="*/ 557 h 81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73"/>
                <a:gd name="T142" fmla="*/ 0 h 816"/>
                <a:gd name="T143" fmla="*/ 1173 w 1173"/>
                <a:gd name="T144" fmla="*/ 816 h 81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73" h="816">
                  <a:moveTo>
                    <a:pt x="0" y="180"/>
                  </a:moveTo>
                  <a:lnTo>
                    <a:pt x="13" y="148"/>
                  </a:lnTo>
                  <a:lnTo>
                    <a:pt x="26" y="118"/>
                  </a:lnTo>
                  <a:lnTo>
                    <a:pt x="38" y="91"/>
                  </a:lnTo>
                  <a:lnTo>
                    <a:pt x="51" y="67"/>
                  </a:lnTo>
                  <a:lnTo>
                    <a:pt x="63" y="46"/>
                  </a:lnTo>
                  <a:lnTo>
                    <a:pt x="76" y="30"/>
                  </a:lnTo>
                  <a:lnTo>
                    <a:pt x="88" y="16"/>
                  </a:lnTo>
                  <a:lnTo>
                    <a:pt x="101" y="7"/>
                  </a:lnTo>
                  <a:lnTo>
                    <a:pt x="114" y="2"/>
                  </a:lnTo>
                  <a:lnTo>
                    <a:pt x="126" y="0"/>
                  </a:lnTo>
                  <a:lnTo>
                    <a:pt x="139" y="3"/>
                  </a:lnTo>
                  <a:lnTo>
                    <a:pt x="151" y="10"/>
                  </a:lnTo>
                  <a:lnTo>
                    <a:pt x="164" y="20"/>
                  </a:lnTo>
                  <a:lnTo>
                    <a:pt x="177" y="34"/>
                  </a:lnTo>
                  <a:lnTo>
                    <a:pt x="189" y="52"/>
                  </a:lnTo>
                  <a:lnTo>
                    <a:pt x="202" y="73"/>
                  </a:lnTo>
                  <a:lnTo>
                    <a:pt x="215" y="97"/>
                  </a:lnTo>
                  <a:lnTo>
                    <a:pt x="227" y="125"/>
                  </a:lnTo>
                  <a:lnTo>
                    <a:pt x="240" y="156"/>
                  </a:lnTo>
                  <a:lnTo>
                    <a:pt x="253" y="189"/>
                  </a:lnTo>
                  <a:lnTo>
                    <a:pt x="265" y="224"/>
                  </a:lnTo>
                  <a:lnTo>
                    <a:pt x="278" y="261"/>
                  </a:lnTo>
                  <a:lnTo>
                    <a:pt x="290" y="298"/>
                  </a:lnTo>
                  <a:lnTo>
                    <a:pt x="303" y="338"/>
                  </a:lnTo>
                  <a:lnTo>
                    <a:pt x="316" y="379"/>
                  </a:lnTo>
                  <a:lnTo>
                    <a:pt x="328" y="419"/>
                  </a:lnTo>
                  <a:lnTo>
                    <a:pt x="341" y="459"/>
                  </a:lnTo>
                  <a:lnTo>
                    <a:pt x="354" y="499"/>
                  </a:lnTo>
                  <a:lnTo>
                    <a:pt x="366" y="537"/>
                  </a:lnTo>
                  <a:lnTo>
                    <a:pt x="379" y="575"/>
                  </a:lnTo>
                  <a:lnTo>
                    <a:pt x="392" y="611"/>
                  </a:lnTo>
                  <a:lnTo>
                    <a:pt x="404" y="645"/>
                  </a:lnTo>
                  <a:lnTo>
                    <a:pt x="417" y="677"/>
                  </a:lnTo>
                  <a:lnTo>
                    <a:pt x="429" y="705"/>
                  </a:lnTo>
                  <a:lnTo>
                    <a:pt x="442" y="732"/>
                  </a:lnTo>
                  <a:lnTo>
                    <a:pt x="455" y="755"/>
                  </a:lnTo>
                  <a:lnTo>
                    <a:pt x="467" y="775"/>
                  </a:lnTo>
                  <a:lnTo>
                    <a:pt x="480" y="791"/>
                  </a:lnTo>
                  <a:lnTo>
                    <a:pt x="492" y="803"/>
                  </a:lnTo>
                  <a:lnTo>
                    <a:pt x="505" y="811"/>
                  </a:lnTo>
                  <a:lnTo>
                    <a:pt x="518" y="815"/>
                  </a:lnTo>
                  <a:lnTo>
                    <a:pt x="530" y="816"/>
                  </a:lnTo>
                  <a:lnTo>
                    <a:pt x="543" y="812"/>
                  </a:lnTo>
                  <a:lnTo>
                    <a:pt x="555" y="805"/>
                  </a:lnTo>
                  <a:lnTo>
                    <a:pt x="568" y="793"/>
                  </a:lnTo>
                  <a:lnTo>
                    <a:pt x="580" y="778"/>
                  </a:lnTo>
                  <a:lnTo>
                    <a:pt x="593" y="759"/>
                  </a:lnTo>
                  <a:lnTo>
                    <a:pt x="606" y="737"/>
                  </a:lnTo>
                  <a:lnTo>
                    <a:pt x="618" y="711"/>
                  </a:lnTo>
                  <a:lnTo>
                    <a:pt x="631" y="683"/>
                  </a:lnTo>
                  <a:lnTo>
                    <a:pt x="643" y="652"/>
                  </a:lnTo>
                  <a:lnTo>
                    <a:pt x="656" y="619"/>
                  </a:lnTo>
                  <a:lnTo>
                    <a:pt x="669" y="583"/>
                  </a:lnTo>
                  <a:lnTo>
                    <a:pt x="681" y="546"/>
                  </a:lnTo>
                  <a:lnTo>
                    <a:pt x="694" y="507"/>
                  </a:lnTo>
                  <a:lnTo>
                    <a:pt x="706" y="467"/>
                  </a:lnTo>
                  <a:lnTo>
                    <a:pt x="719" y="427"/>
                  </a:lnTo>
                  <a:lnTo>
                    <a:pt x="732" y="386"/>
                  </a:lnTo>
                  <a:lnTo>
                    <a:pt x="744" y="347"/>
                  </a:lnTo>
                  <a:lnTo>
                    <a:pt x="757" y="307"/>
                  </a:lnTo>
                  <a:lnTo>
                    <a:pt x="770" y="268"/>
                  </a:lnTo>
                  <a:lnTo>
                    <a:pt x="782" y="231"/>
                  </a:lnTo>
                  <a:lnTo>
                    <a:pt x="795" y="196"/>
                  </a:lnTo>
                  <a:lnTo>
                    <a:pt x="808" y="162"/>
                  </a:lnTo>
                  <a:lnTo>
                    <a:pt x="820" y="132"/>
                  </a:lnTo>
                  <a:lnTo>
                    <a:pt x="833" y="103"/>
                  </a:lnTo>
                  <a:lnTo>
                    <a:pt x="845" y="77"/>
                  </a:lnTo>
                  <a:lnTo>
                    <a:pt x="858" y="56"/>
                  </a:lnTo>
                  <a:lnTo>
                    <a:pt x="871" y="37"/>
                  </a:lnTo>
                  <a:lnTo>
                    <a:pt x="883" y="22"/>
                  </a:lnTo>
                  <a:lnTo>
                    <a:pt x="896" y="12"/>
                  </a:lnTo>
                  <a:lnTo>
                    <a:pt x="909" y="4"/>
                  </a:lnTo>
                  <a:lnTo>
                    <a:pt x="921" y="0"/>
                  </a:lnTo>
                  <a:lnTo>
                    <a:pt x="934" y="1"/>
                  </a:lnTo>
                  <a:lnTo>
                    <a:pt x="946" y="6"/>
                  </a:lnTo>
                  <a:lnTo>
                    <a:pt x="959" y="14"/>
                  </a:lnTo>
                  <a:lnTo>
                    <a:pt x="971" y="26"/>
                  </a:lnTo>
                  <a:lnTo>
                    <a:pt x="984" y="42"/>
                  </a:lnTo>
                  <a:lnTo>
                    <a:pt x="996" y="63"/>
                  </a:lnTo>
                  <a:lnTo>
                    <a:pt x="1009" y="85"/>
                  </a:lnTo>
                  <a:lnTo>
                    <a:pt x="1021" y="111"/>
                  </a:lnTo>
                  <a:lnTo>
                    <a:pt x="1034" y="141"/>
                  </a:lnTo>
                  <a:lnTo>
                    <a:pt x="1047" y="173"/>
                  </a:lnTo>
                  <a:lnTo>
                    <a:pt x="1059" y="207"/>
                  </a:lnTo>
                  <a:lnTo>
                    <a:pt x="1072" y="243"/>
                  </a:lnTo>
                  <a:lnTo>
                    <a:pt x="1085" y="280"/>
                  </a:lnTo>
                  <a:lnTo>
                    <a:pt x="1097" y="319"/>
                  </a:lnTo>
                  <a:lnTo>
                    <a:pt x="1110" y="359"/>
                  </a:lnTo>
                  <a:lnTo>
                    <a:pt x="1122" y="400"/>
                  </a:lnTo>
                  <a:lnTo>
                    <a:pt x="1135" y="440"/>
                  </a:lnTo>
                  <a:lnTo>
                    <a:pt x="1148" y="480"/>
                  </a:lnTo>
                  <a:lnTo>
                    <a:pt x="1160" y="520"/>
                  </a:lnTo>
                  <a:lnTo>
                    <a:pt x="1173" y="55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8" name="Group 76"/>
          <p:cNvGrpSpPr>
            <a:grpSpLocks/>
          </p:cNvGrpSpPr>
          <p:nvPr/>
        </p:nvGrpSpPr>
        <p:grpSpPr bwMode="auto">
          <a:xfrm>
            <a:off x="3315374" y="2879029"/>
            <a:ext cx="2667000" cy="3429000"/>
            <a:chOff x="1872" y="1920"/>
            <a:chExt cx="1680" cy="2160"/>
          </a:xfrm>
        </p:grpSpPr>
        <p:grpSp>
          <p:nvGrpSpPr>
            <p:cNvPr id="55305" name="Group 73"/>
            <p:cNvGrpSpPr>
              <a:grpSpLocks/>
            </p:cNvGrpSpPr>
            <p:nvPr/>
          </p:nvGrpSpPr>
          <p:grpSpPr bwMode="auto">
            <a:xfrm>
              <a:off x="1872" y="1920"/>
              <a:ext cx="1680" cy="2160"/>
              <a:chOff x="1872" y="1920"/>
              <a:chExt cx="1680" cy="2160"/>
            </a:xfrm>
          </p:grpSpPr>
          <p:sp>
            <p:nvSpPr>
              <p:cNvPr id="55308" name="Line 9"/>
              <p:cNvSpPr>
                <a:spLocks noChangeShapeType="1"/>
              </p:cNvSpPr>
              <p:nvPr/>
            </p:nvSpPr>
            <p:spPr bwMode="auto">
              <a:xfrm>
                <a:off x="2208" y="3360"/>
                <a:ext cx="1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09" name="Line 10"/>
              <p:cNvSpPr>
                <a:spLocks noChangeShapeType="1"/>
              </p:cNvSpPr>
              <p:nvPr/>
            </p:nvSpPr>
            <p:spPr bwMode="auto">
              <a:xfrm flipV="1">
                <a:off x="2208" y="2784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2" name="Rectangle 16"/>
              <p:cNvSpPr>
                <a:spLocks noChangeArrowheads="1"/>
              </p:cNvSpPr>
              <p:nvPr/>
            </p:nvSpPr>
            <p:spPr bwMode="auto">
              <a:xfrm>
                <a:off x="1968" y="2208"/>
                <a:ext cx="1584" cy="38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314" name="Line 48"/>
              <p:cNvSpPr>
                <a:spLocks noChangeShapeType="1"/>
              </p:cNvSpPr>
              <p:nvPr/>
            </p:nvSpPr>
            <p:spPr bwMode="auto">
              <a:xfrm>
                <a:off x="1872" y="1920"/>
                <a:ext cx="0" cy="21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5" name="Freeform 65"/>
              <p:cNvSpPr>
                <a:spLocks noChangeAspect="1"/>
              </p:cNvSpPr>
              <p:nvPr/>
            </p:nvSpPr>
            <p:spPr bwMode="auto">
              <a:xfrm>
                <a:off x="2208" y="2976"/>
                <a:ext cx="1056" cy="864"/>
              </a:xfrm>
              <a:custGeom>
                <a:avLst/>
                <a:gdLst>
                  <a:gd name="T0" fmla="*/ 0 w 2625"/>
                  <a:gd name="T1" fmla="*/ 1 h 1183"/>
                  <a:gd name="T2" fmla="*/ 0 w 2625"/>
                  <a:gd name="T3" fmla="*/ 1 h 1183"/>
                  <a:gd name="T4" fmla="*/ 0 w 2625"/>
                  <a:gd name="T5" fmla="*/ 1 h 1183"/>
                  <a:gd name="T6" fmla="*/ 0 w 2625"/>
                  <a:gd name="T7" fmla="*/ 1 h 1183"/>
                  <a:gd name="T8" fmla="*/ 0 w 2625"/>
                  <a:gd name="T9" fmla="*/ 1 h 1183"/>
                  <a:gd name="T10" fmla="*/ 0 w 2625"/>
                  <a:gd name="T11" fmla="*/ 1 h 1183"/>
                  <a:gd name="T12" fmla="*/ 0 w 2625"/>
                  <a:gd name="T13" fmla="*/ 1 h 1183"/>
                  <a:gd name="T14" fmla="*/ 0 w 2625"/>
                  <a:gd name="T15" fmla="*/ 1 h 1183"/>
                  <a:gd name="T16" fmla="*/ 0 w 2625"/>
                  <a:gd name="T17" fmla="*/ 1 h 1183"/>
                  <a:gd name="T18" fmla="*/ 0 w 2625"/>
                  <a:gd name="T19" fmla="*/ 1 h 1183"/>
                  <a:gd name="T20" fmla="*/ 0 w 2625"/>
                  <a:gd name="T21" fmla="*/ 2 h 1183"/>
                  <a:gd name="T22" fmla="*/ 0 w 2625"/>
                  <a:gd name="T23" fmla="*/ 2 h 1183"/>
                  <a:gd name="T24" fmla="*/ 0 w 2625"/>
                  <a:gd name="T25" fmla="*/ 2 h 1183"/>
                  <a:gd name="T26" fmla="*/ 0 w 2625"/>
                  <a:gd name="T27" fmla="*/ 2 h 1183"/>
                  <a:gd name="T28" fmla="*/ 0 w 2625"/>
                  <a:gd name="T29" fmla="*/ 2 h 1183"/>
                  <a:gd name="T30" fmla="*/ 0 w 2625"/>
                  <a:gd name="T31" fmla="*/ 2 h 1183"/>
                  <a:gd name="T32" fmla="*/ 0 w 2625"/>
                  <a:gd name="T33" fmla="*/ 2 h 1183"/>
                  <a:gd name="T34" fmla="*/ 0 w 2625"/>
                  <a:gd name="T35" fmla="*/ 2 h 1183"/>
                  <a:gd name="T36" fmla="*/ 0 w 2625"/>
                  <a:gd name="T37" fmla="*/ 1 h 1183"/>
                  <a:gd name="T38" fmla="*/ 0 w 2625"/>
                  <a:gd name="T39" fmla="*/ 1 h 1183"/>
                  <a:gd name="T40" fmla="*/ 0 w 2625"/>
                  <a:gd name="T41" fmla="*/ 1 h 1183"/>
                  <a:gd name="T42" fmla="*/ 0 w 2625"/>
                  <a:gd name="T43" fmla="*/ 1 h 1183"/>
                  <a:gd name="T44" fmla="*/ 0 w 2625"/>
                  <a:gd name="T45" fmla="*/ 1 h 1183"/>
                  <a:gd name="T46" fmla="*/ 0 w 2625"/>
                  <a:gd name="T47" fmla="*/ 1 h 1183"/>
                  <a:gd name="T48" fmla="*/ 0 w 2625"/>
                  <a:gd name="T49" fmla="*/ 1 h 1183"/>
                  <a:gd name="T50" fmla="*/ 0 w 2625"/>
                  <a:gd name="T51" fmla="*/ 1 h 1183"/>
                  <a:gd name="T52" fmla="*/ 0 w 2625"/>
                  <a:gd name="T53" fmla="*/ 1 h 1183"/>
                  <a:gd name="T54" fmla="*/ 0 w 2625"/>
                  <a:gd name="T55" fmla="*/ 1 h 1183"/>
                  <a:gd name="T56" fmla="*/ 0 w 2625"/>
                  <a:gd name="T57" fmla="*/ 1 h 1183"/>
                  <a:gd name="T58" fmla="*/ 0 w 2625"/>
                  <a:gd name="T59" fmla="*/ 1 h 1183"/>
                  <a:gd name="T60" fmla="*/ 0 w 2625"/>
                  <a:gd name="T61" fmla="*/ 1 h 1183"/>
                  <a:gd name="T62" fmla="*/ 0 w 2625"/>
                  <a:gd name="T63" fmla="*/ 1 h 1183"/>
                  <a:gd name="T64" fmla="*/ 0 w 2625"/>
                  <a:gd name="T65" fmla="*/ 1 h 1183"/>
                  <a:gd name="T66" fmla="*/ 0 w 2625"/>
                  <a:gd name="T67" fmla="*/ 1 h 1183"/>
                  <a:gd name="T68" fmla="*/ 0 w 2625"/>
                  <a:gd name="T69" fmla="*/ 1 h 1183"/>
                  <a:gd name="T70" fmla="*/ 0 w 2625"/>
                  <a:gd name="T71" fmla="*/ 1 h 1183"/>
                  <a:gd name="T72" fmla="*/ 0 w 2625"/>
                  <a:gd name="T73" fmla="*/ 1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6" name="Freeform 66"/>
              <p:cNvSpPr>
                <a:spLocks noChangeAspect="1"/>
              </p:cNvSpPr>
              <p:nvPr/>
            </p:nvSpPr>
            <p:spPr bwMode="auto">
              <a:xfrm flipV="1">
                <a:off x="2233" y="3073"/>
                <a:ext cx="1031" cy="575"/>
              </a:xfrm>
              <a:custGeom>
                <a:avLst/>
                <a:gdLst>
                  <a:gd name="T0" fmla="*/ 0 w 2625"/>
                  <a:gd name="T1" fmla="*/ 0 h 1183"/>
                  <a:gd name="T2" fmla="*/ 0 w 2625"/>
                  <a:gd name="T3" fmla="*/ 0 h 1183"/>
                  <a:gd name="T4" fmla="*/ 0 w 2625"/>
                  <a:gd name="T5" fmla="*/ 0 h 1183"/>
                  <a:gd name="T6" fmla="*/ 0 w 2625"/>
                  <a:gd name="T7" fmla="*/ 0 h 1183"/>
                  <a:gd name="T8" fmla="*/ 0 w 2625"/>
                  <a:gd name="T9" fmla="*/ 0 h 1183"/>
                  <a:gd name="T10" fmla="*/ 0 w 2625"/>
                  <a:gd name="T11" fmla="*/ 0 h 1183"/>
                  <a:gd name="T12" fmla="*/ 0 w 2625"/>
                  <a:gd name="T13" fmla="*/ 0 h 1183"/>
                  <a:gd name="T14" fmla="*/ 0 w 2625"/>
                  <a:gd name="T15" fmla="*/ 0 h 1183"/>
                  <a:gd name="T16" fmla="*/ 0 w 2625"/>
                  <a:gd name="T17" fmla="*/ 0 h 1183"/>
                  <a:gd name="T18" fmla="*/ 0 w 2625"/>
                  <a:gd name="T19" fmla="*/ 0 h 1183"/>
                  <a:gd name="T20" fmla="*/ 0 w 2625"/>
                  <a:gd name="T21" fmla="*/ 0 h 1183"/>
                  <a:gd name="T22" fmla="*/ 0 w 2625"/>
                  <a:gd name="T23" fmla="*/ 0 h 1183"/>
                  <a:gd name="T24" fmla="*/ 0 w 2625"/>
                  <a:gd name="T25" fmla="*/ 0 h 1183"/>
                  <a:gd name="T26" fmla="*/ 0 w 2625"/>
                  <a:gd name="T27" fmla="*/ 0 h 1183"/>
                  <a:gd name="T28" fmla="*/ 0 w 2625"/>
                  <a:gd name="T29" fmla="*/ 0 h 1183"/>
                  <a:gd name="T30" fmla="*/ 0 w 2625"/>
                  <a:gd name="T31" fmla="*/ 0 h 1183"/>
                  <a:gd name="T32" fmla="*/ 0 w 2625"/>
                  <a:gd name="T33" fmla="*/ 0 h 1183"/>
                  <a:gd name="T34" fmla="*/ 0 w 2625"/>
                  <a:gd name="T35" fmla="*/ 0 h 1183"/>
                  <a:gd name="T36" fmla="*/ 0 w 2625"/>
                  <a:gd name="T37" fmla="*/ 0 h 1183"/>
                  <a:gd name="T38" fmla="*/ 0 w 2625"/>
                  <a:gd name="T39" fmla="*/ 0 h 1183"/>
                  <a:gd name="T40" fmla="*/ 0 w 2625"/>
                  <a:gd name="T41" fmla="*/ 0 h 1183"/>
                  <a:gd name="T42" fmla="*/ 0 w 2625"/>
                  <a:gd name="T43" fmla="*/ 0 h 1183"/>
                  <a:gd name="T44" fmla="*/ 0 w 2625"/>
                  <a:gd name="T45" fmla="*/ 0 h 1183"/>
                  <a:gd name="T46" fmla="*/ 0 w 2625"/>
                  <a:gd name="T47" fmla="*/ 0 h 1183"/>
                  <a:gd name="T48" fmla="*/ 0 w 2625"/>
                  <a:gd name="T49" fmla="*/ 0 h 1183"/>
                  <a:gd name="T50" fmla="*/ 0 w 2625"/>
                  <a:gd name="T51" fmla="*/ 0 h 1183"/>
                  <a:gd name="T52" fmla="*/ 0 w 2625"/>
                  <a:gd name="T53" fmla="*/ 0 h 1183"/>
                  <a:gd name="T54" fmla="*/ 0 w 2625"/>
                  <a:gd name="T55" fmla="*/ 0 h 1183"/>
                  <a:gd name="T56" fmla="*/ 0 w 2625"/>
                  <a:gd name="T57" fmla="*/ 0 h 1183"/>
                  <a:gd name="T58" fmla="*/ 0 w 2625"/>
                  <a:gd name="T59" fmla="*/ 0 h 1183"/>
                  <a:gd name="T60" fmla="*/ 0 w 2625"/>
                  <a:gd name="T61" fmla="*/ 0 h 1183"/>
                  <a:gd name="T62" fmla="*/ 0 w 2625"/>
                  <a:gd name="T63" fmla="*/ 0 h 1183"/>
                  <a:gd name="T64" fmla="*/ 0 w 2625"/>
                  <a:gd name="T65" fmla="*/ 0 h 1183"/>
                  <a:gd name="T66" fmla="*/ 0 w 2625"/>
                  <a:gd name="T67" fmla="*/ 0 h 1183"/>
                  <a:gd name="T68" fmla="*/ 0 w 2625"/>
                  <a:gd name="T69" fmla="*/ 0 h 1183"/>
                  <a:gd name="T70" fmla="*/ 0 w 2625"/>
                  <a:gd name="T71" fmla="*/ 0 h 1183"/>
                  <a:gd name="T72" fmla="*/ 0 w 2625"/>
                  <a:gd name="T73" fmla="*/ 0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0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995" y="2233"/>
                  <a:ext cx="153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反相</a:t>
                  </a:r>
                </a:p>
              </p:txBody>
            </p:sp>
          </mc:Choice>
          <mc:Fallback xmlns="">
            <p:sp>
              <p:nvSpPr>
                <p:cNvPr id="55306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5" y="2233"/>
                  <a:ext cx="1533" cy="330"/>
                </a:xfrm>
                <a:prstGeom prst="rect">
                  <a:avLst/>
                </a:prstGeom>
                <a:blipFill>
                  <a:blip r:embed="rId20"/>
                  <a:stretch>
                    <a:fillRect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7825" y="1552922"/>
                <a:ext cx="3430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1552922"/>
                <a:ext cx="343068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554448" y="1548467"/>
                <a:ext cx="3447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48" y="1548467"/>
                <a:ext cx="344722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787825" y="2139482"/>
                <a:ext cx="47292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2139482"/>
                <a:ext cx="472924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955017" y="2139482"/>
                <a:ext cx="2456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17" y="2139482"/>
                <a:ext cx="245644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428488" y="4108409"/>
            <a:ext cx="2861980" cy="1503599"/>
            <a:chOff x="6428488" y="4108409"/>
            <a:chExt cx="2861980" cy="1503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6428488" y="49545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488" y="4954506"/>
                  <a:ext cx="53489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856568" y="5088788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6568" y="5088788"/>
                  <a:ext cx="43390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6439574" y="4108409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574" y="4108409"/>
                  <a:ext cx="485709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3409108" y="4090731"/>
            <a:ext cx="2861980" cy="1503599"/>
            <a:chOff x="3409108" y="4090731"/>
            <a:chExt cx="2861980" cy="1503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3409108" y="49368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108" y="4936828"/>
                  <a:ext cx="53489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837188" y="5071110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188" y="5071110"/>
                  <a:ext cx="433900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3420194" y="409073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194" y="4090731"/>
                  <a:ext cx="485709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822744" y="4118631"/>
            <a:ext cx="2566521" cy="1492158"/>
            <a:chOff x="822744" y="4118631"/>
            <a:chExt cx="2566521" cy="149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822744" y="49647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744" y="4964728"/>
                  <a:ext cx="534890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2955365" y="5087569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365" y="5087569"/>
                  <a:ext cx="433900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833830" y="411863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30" y="4118631"/>
                  <a:ext cx="485709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611604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  <p:bldP spid="51" grpId="0"/>
      <p:bldP spid="52" grpId="0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2" name="Line 52"/>
          <p:cNvSpPr>
            <a:spLocks noChangeShapeType="1"/>
          </p:cNvSpPr>
          <p:nvPr/>
        </p:nvSpPr>
        <p:spPr bwMode="auto">
          <a:xfrm>
            <a:off x="3344450" y="4675600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3649251" y="3588164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5894" name="Line 54"/>
          <p:cNvSpPr>
            <a:spLocks noChangeShapeType="1"/>
          </p:cNvSpPr>
          <p:nvPr/>
        </p:nvSpPr>
        <p:spPr bwMode="auto">
          <a:xfrm flipV="1">
            <a:off x="4730338" y="2902363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5" name="Line 55"/>
          <p:cNvSpPr>
            <a:spLocks noChangeShapeType="1"/>
          </p:cNvSpPr>
          <p:nvPr/>
        </p:nvSpPr>
        <p:spPr bwMode="auto">
          <a:xfrm rot="1395668" flipH="1" flipV="1">
            <a:off x="3906425" y="4024726"/>
            <a:ext cx="922338" cy="44767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8" name="Freeform 58"/>
          <p:cNvSpPr>
            <a:spLocks/>
          </p:cNvSpPr>
          <p:nvPr/>
        </p:nvSpPr>
        <p:spPr bwMode="auto">
          <a:xfrm>
            <a:off x="3496850" y="3227800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1" name="Line 61"/>
          <p:cNvSpPr>
            <a:spLocks noChangeShapeType="1"/>
          </p:cNvSpPr>
          <p:nvPr/>
        </p:nvSpPr>
        <p:spPr bwMode="auto">
          <a:xfrm>
            <a:off x="4003264" y="3837400"/>
            <a:ext cx="14287" cy="16271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 rot="20204332" flipH="1">
            <a:off x="3884201" y="4840701"/>
            <a:ext cx="950913" cy="461963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8" name="Text Box 65"/>
              <p:cNvSpPr txBox="1">
                <a:spLocks noChangeArrowheads="1"/>
              </p:cNvSpPr>
              <p:nvPr/>
            </p:nvSpPr>
            <p:spPr bwMode="auto">
              <a:xfrm>
                <a:off x="620301" y="573500"/>
                <a:ext cx="8385175" cy="142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例：一个质点作简谐振动，振幅为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，在起始时刻质点的位移为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轴的负方向运动，代表此简谐振动的旋转矢量图为 </a:t>
                </a:r>
              </a:p>
            </p:txBody>
          </p:sp>
        </mc:Choice>
        <mc:Fallback xmlns="">
          <p:sp>
            <p:nvSpPr>
              <p:cNvPr id="57358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01" y="573500"/>
                <a:ext cx="8385175" cy="1427163"/>
              </a:xfrm>
              <a:prstGeom prst="rect">
                <a:avLst/>
              </a:prstGeom>
              <a:blipFill>
                <a:blip r:embed="rId3"/>
                <a:stretch>
                  <a:fillRect l="-1527" t="-4274" r="-1455" b="-1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643710" y="331566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10" y="3315660"/>
                <a:ext cx="515206" cy="578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142346" y="3630624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46" y="3630624"/>
                <a:ext cx="553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741967" y="3845684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67" y="3845684"/>
                <a:ext cx="5354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90834" y="412339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34" y="4123393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620242" y="460491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242" y="4604910"/>
                <a:ext cx="5348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/>
          <p:cNvSpPr/>
          <p:nvPr/>
        </p:nvSpPr>
        <p:spPr>
          <a:xfrm>
            <a:off x="4498258" y="4319999"/>
            <a:ext cx="663677" cy="340491"/>
          </a:xfrm>
          <a:custGeom>
            <a:avLst/>
            <a:gdLst>
              <a:gd name="connsiteX0" fmla="*/ 663677 w 663677"/>
              <a:gd name="connsiteY0" fmla="*/ 340491 h 340491"/>
              <a:gd name="connsiteX1" fmla="*/ 530942 w 663677"/>
              <a:gd name="connsiteY1" fmla="*/ 89769 h 340491"/>
              <a:gd name="connsiteX2" fmla="*/ 191729 w 663677"/>
              <a:gd name="connsiteY2" fmla="*/ 1278 h 340491"/>
              <a:gd name="connsiteX3" fmla="*/ 0 w 663677"/>
              <a:gd name="connsiteY3" fmla="*/ 45524 h 3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677" h="340491">
                <a:moveTo>
                  <a:pt x="663677" y="340491"/>
                </a:moveTo>
                <a:cubicBezTo>
                  <a:pt x="636638" y="243397"/>
                  <a:pt x="609600" y="146304"/>
                  <a:pt x="530942" y="89769"/>
                </a:cubicBezTo>
                <a:cubicBezTo>
                  <a:pt x="452284" y="33234"/>
                  <a:pt x="280219" y="8652"/>
                  <a:pt x="191729" y="1278"/>
                </a:cubicBezTo>
                <a:cubicBezTo>
                  <a:pt x="103239" y="-6096"/>
                  <a:pt x="51619" y="19714"/>
                  <a:pt x="0" y="45524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062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3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3" grpId="0" animBg="1"/>
      <p:bldP spid="57358" grpId="0"/>
      <p:bldP spid="18" grpId="0"/>
      <p:bldP spid="20" grpId="0"/>
      <p:bldP spid="21" grpId="0"/>
      <p:bldP spid="22" grpId="0"/>
      <p:bldP spid="24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8468" y="252859"/>
            <a:ext cx="9773534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677555" y="1413204"/>
            <a:ext cx="8842553" cy="584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91760" y="2075887"/>
            <a:ext cx="11248198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振动是物质的一种很普遍的运动形式，物体在一定位置附近作的周期性往复运动叫做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机械振动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，振动在空间的传播过程叫做波动。由机械振动形成的波动称为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机械波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。波动也是常见的物质运动形式。这两种运动形式有内在关联性。例如，声带的振动通过气流的疏密变化促成声音的传播。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本章和下一章从最简单的机械振动、机械波入手研究振动与波的基本规律，使其成为研究更复杂运动的基础。</a:t>
            </a:r>
          </a:p>
          <a:p>
            <a:pPr algn="just"/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本章的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主要内容有，机械振动中的简谐运动及合成，阻尼运动中的受迫振动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和共振等。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1516" y="267581"/>
            <a:ext cx="1914059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</p:spTree>
    <p:extLst>
      <p:ext uri="{BB962C8B-B14F-4D97-AF65-F5344CB8AC3E}">
        <p14:creationId xmlns:p14="http://schemas.microsoft.com/office/powerpoint/2010/main" val="1705191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2" name="Line 52"/>
          <p:cNvSpPr>
            <a:spLocks noChangeShapeType="1"/>
          </p:cNvSpPr>
          <p:nvPr/>
        </p:nvSpPr>
        <p:spPr bwMode="auto">
          <a:xfrm>
            <a:off x="3804416" y="4645464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4109217" y="3558028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5894" name="Line 54"/>
          <p:cNvSpPr>
            <a:spLocks noChangeShapeType="1"/>
          </p:cNvSpPr>
          <p:nvPr/>
        </p:nvSpPr>
        <p:spPr bwMode="auto">
          <a:xfrm flipV="1">
            <a:off x="5190304" y="2872227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8" name="Freeform 58"/>
          <p:cNvSpPr>
            <a:spLocks/>
          </p:cNvSpPr>
          <p:nvPr/>
        </p:nvSpPr>
        <p:spPr bwMode="auto">
          <a:xfrm>
            <a:off x="3956816" y="3197664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 rot="20204332" flipH="1">
            <a:off x="4984697" y="4683955"/>
            <a:ext cx="415517" cy="97596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8" name="Text Box 65"/>
              <p:cNvSpPr txBox="1">
                <a:spLocks noChangeArrowheads="1"/>
              </p:cNvSpPr>
              <p:nvPr/>
            </p:nvSpPr>
            <p:spPr bwMode="auto">
              <a:xfrm>
                <a:off x="620301" y="573500"/>
                <a:ext cx="8904699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：一弹簧振子，沿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轴作振幅为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的谐振动。若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时，振子的运动状态分别为：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；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(2)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过平衡位置向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轴正方向运动；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(3)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轴负方向运动。试用旋转矢量法确定相应的初相值。</a:t>
                </a:r>
              </a:p>
            </p:txBody>
          </p:sp>
        </mc:Choice>
        <mc:Fallback xmlns="">
          <p:sp>
            <p:nvSpPr>
              <p:cNvPr id="57358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01" y="573500"/>
                <a:ext cx="8904699" cy="1815882"/>
              </a:xfrm>
              <a:prstGeom prst="rect">
                <a:avLst/>
              </a:prstGeom>
              <a:blipFill>
                <a:blip r:embed="rId3"/>
                <a:stretch>
                  <a:fillRect l="-1437" t="-3356" r="-1369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75085" y="495861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85" y="4958610"/>
                <a:ext cx="515206" cy="578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602312" y="3600488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12" y="3600488"/>
                <a:ext cx="553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213245" y="4892984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245" y="4892984"/>
                <a:ext cx="1551066" cy="824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50800" y="4093257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800" y="4093257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737604" y="457048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604" y="4570482"/>
                <a:ext cx="5348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/>
          <p:cNvSpPr/>
          <p:nvPr/>
        </p:nvSpPr>
        <p:spPr>
          <a:xfrm flipV="1">
            <a:off x="5218445" y="4641572"/>
            <a:ext cx="527921" cy="534439"/>
          </a:xfrm>
          <a:custGeom>
            <a:avLst/>
            <a:gdLst>
              <a:gd name="connsiteX0" fmla="*/ 663677 w 663677"/>
              <a:gd name="connsiteY0" fmla="*/ 340491 h 340491"/>
              <a:gd name="connsiteX1" fmla="*/ 530942 w 663677"/>
              <a:gd name="connsiteY1" fmla="*/ 89769 h 340491"/>
              <a:gd name="connsiteX2" fmla="*/ 191729 w 663677"/>
              <a:gd name="connsiteY2" fmla="*/ 1278 h 340491"/>
              <a:gd name="connsiteX3" fmla="*/ 0 w 663677"/>
              <a:gd name="connsiteY3" fmla="*/ 45524 h 3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677" h="340491">
                <a:moveTo>
                  <a:pt x="663677" y="340491"/>
                </a:moveTo>
                <a:cubicBezTo>
                  <a:pt x="636638" y="243397"/>
                  <a:pt x="609600" y="146304"/>
                  <a:pt x="530942" y="89769"/>
                </a:cubicBezTo>
                <a:cubicBezTo>
                  <a:pt x="452284" y="33234"/>
                  <a:pt x="280219" y="8652"/>
                  <a:pt x="191729" y="1278"/>
                </a:cubicBezTo>
                <a:cubicBezTo>
                  <a:pt x="103239" y="-6096"/>
                  <a:pt x="51619" y="19714"/>
                  <a:pt x="0" y="45524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6" name="Line 52"/>
          <p:cNvSpPr>
            <a:spLocks noChangeShapeType="1"/>
          </p:cNvSpPr>
          <p:nvPr/>
        </p:nvSpPr>
        <p:spPr bwMode="auto">
          <a:xfrm>
            <a:off x="7013169" y="4627133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7" name="Oval 53"/>
          <p:cNvSpPr>
            <a:spLocks noChangeArrowheads="1"/>
          </p:cNvSpPr>
          <p:nvPr/>
        </p:nvSpPr>
        <p:spPr bwMode="auto">
          <a:xfrm>
            <a:off x="7317970" y="3539697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 flipV="1">
            <a:off x="8399057" y="2853896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" name="Line 55"/>
          <p:cNvSpPr>
            <a:spLocks noChangeShapeType="1"/>
          </p:cNvSpPr>
          <p:nvPr/>
        </p:nvSpPr>
        <p:spPr bwMode="auto">
          <a:xfrm rot="1395668" flipV="1">
            <a:off x="8592995" y="3659390"/>
            <a:ext cx="161347" cy="1037433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25" name="Freeform 58"/>
          <p:cNvSpPr>
            <a:spLocks/>
          </p:cNvSpPr>
          <p:nvPr/>
        </p:nvSpPr>
        <p:spPr bwMode="auto">
          <a:xfrm>
            <a:off x="7165569" y="3179333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6" name="Line 61"/>
          <p:cNvSpPr>
            <a:spLocks noChangeShapeType="1"/>
          </p:cNvSpPr>
          <p:nvPr/>
        </p:nvSpPr>
        <p:spPr bwMode="auto">
          <a:xfrm>
            <a:off x="8942418" y="3768293"/>
            <a:ext cx="14287" cy="16271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rot="20204332">
            <a:off x="8587321" y="4534909"/>
            <a:ext cx="172693" cy="101103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781756" y="316480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56" y="3164800"/>
                <a:ext cx="515206" cy="578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811065" y="3582157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65" y="3582157"/>
                <a:ext cx="5532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892995" y="3742809"/>
                <a:ext cx="1223540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995" y="3742809"/>
                <a:ext cx="1223540" cy="8272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9446850" y="456958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50" y="4569583"/>
                <a:ext cx="48570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907165" y="453564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165" y="4535641"/>
                <a:ext cx="5348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 52"/>
          <p:cNvSpPr>
            <a:spLocks noChangeShapeType="1"/>
          </p:cNvSpPr>
          <p:nvPr/>
        </p:nvSpPr>
        <p:spPr bwMode="auto">
          <a:xfrm>
            <a:off x="675016" y="4652577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" name="Oval 53"/>
          <p:cNvSpPr>
            <a:spLocks noChangeArrowheads="1"/>
          </p:cNvSpPr>
          <p:nvPr/>
        </p:nvSpPr>
        <p:spPr bwMode="auto">
          <a:xfrm>
            <a:off x="979817" y="3565141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6" name="Line 54"/>
          <p:cNvSpPr>
            <a:spLocks noChangeShapeType="1"/>
          </p:cNvSpPr>
          <p:nvPr/>
        </p:nvSpPr>
        <p:spPr bwMode="auto">
          <a:xfrm flipV="1">
            <a:off x="2060904" y="2879340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7" name="Line 55"/>
          <p:cNvSpPr>
            <a:spLocks noChangeShapeType="1"/>
          </p:cNvSpPr>
          <p:nvPr/>
        </p:nvSpPr>
        <p:spPr bwMode="auto">
          <a:xfrm rot="1395668" flipH="1">
            <a:off x="1025182" y="4417973"/>
            <a:ext cx="960980" cy="43724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8" name="Freeform 58"/>
          <p:cNvSpPr>
            <a:spLocks/>
          </p:cNvSpPr>
          <p:nvPr/>
        </p:nvSpPr>
        <p:spPr bwMode="auto">
          <a:xfrm>
            <a:off x="827416" y="3204777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113426" y="4628441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26" y="4628441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72912" y="3607601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2" y="3607601"/>
                <a:ext cx="55322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161433" y="3784561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33" y="3784561"/>
                <a:ext cx="122354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221400" y="4100370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00" y="4100370"/>
                <a:ext cx="48570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976208" y="458188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208" y="4581887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 3"/>
          <p:cNvSpPr/>
          <p:nvPr/>
        </p:nvSpPr>
        <p:spPr>
          <a:xfrm>
            <a:off x="1637750" y="4293581"/>
            <a:ext cx="927100" cy="333053"/>
          </a:xfrm>
          <a:custGeom>
            <a:avLst/>
            <a:gdLst>
              <a:gd name="connsiteX0" fmla="*/ 927100 w 927100"/>
              <a:gd name="connsiteY0" fmla="*/ 333053 h 333053"/>
              <a:gd name="connsiteX1" fmla="*/ 711200 w 927100"/>
              <a:gd name="connsiteY1" fmla="*/ 40953 h 333053"/>
              <a:gd name="connsiteX2" fmla="*/ 317500 w 927100"/>
              <a:gd name="connsiteY2" fmla="*/ 15553 h 333053"/>
              <a:gd name="connsiteX3" fmla="*/ 63500 w 927100"/>
              <a:gd name="connsiteY3" fmla="*/ 167953 h 333053"/>
              <a:gd name="connsiteX4" fmla="*/ 0 w 927100"/>
              <a:gd name="connsiteY4" fmla="*/ 320353 h 33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333053">
                <a:moveTo>
                  <a:pt x="927100" y="333053"/>
                </a:moveTo>
                <a:cubicBezTo>
                  <a:pt x="869950" y="213461"/>
                  <a:pt x="812800" y="93870"/>
                  <a:pt x="711200" y="40953"/>
                </a:cubicBezTo>
                <a:cubicBezTo>
                  <a:pt x="609600" y="-11964"/>
                  <a:pt x="425450" y="-5614"/>
                  <a:pt x="317500" y="15553"/>
                </a:cubicBezTo>
                <a:cubicBezTo>
                  <a:pt x="209550" y="36720"/>
                  <a:pt x="116417" y="117153"/>
                  <a:pt x="63500" y="167953"/>
                </a:cubicBezTo>
                <a:cubicBezTo>
                  <a:pt x="10583" y="218753"/>
                  <a:pt x="5291" y="269553"/>
                  <a:pt x="0" y="320353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572500" y="4356100"/>
            <a:ext cx="254000" cy="279400"/>
          </a:xfrm>
          <a:custGeom>
            <a:avLst/>
            <a:gdLst>
              <a:gd name="connsiteX0" fmla="*/ 254000 w 254000"/>
              <a:gd name="connsiteY0" fmla="*/ 279400 h 279400"/>
              <a:gd name="connsiteX1" fmla="*/ 177800 w 254000"/>
              <a:gd name="connsiteY1" fmla="*/ 114300 h 279400"/>
              <a:gd name="connsiteX2" fmla="*/ 88900 w 254000"/>
              <a:gd name="connsiteY2" fmla="*/ 38100 h 279400"/>
              <a:gd name="connsiteX3" fmla="*/ 0 w 25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279400">
                <a:moveTo>
                  <a:pt x="254000" y="279400"/>
                </a:moveTo>
                <a:cubicBezTo>
                  <a:pt x="229658" y="216958"/>
                  <a:pt x="205317" y="154517"/>
                  <a:pt x="177800" y="114300"/>
                </a:cubicBezTo>
                <a:cubicBezTo>
                  <a:pt x="150283" y="74083"/>
                  <a:pt x="118533" y="57150"/>
                  <a:pt x="88900" y="38100"/>
                </a:cubicBezTo>
                <a:cubicBezTo>
                  <a:pt x="59267" y="19050"/>
                  <a:pt x="29633" y="9525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219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3" grpId="0" animBg="1"/>
      <p:bldP spid="57358" grpId="0"/>
      <p:bldP spid="18" grpId="0"/>
      <p:bldP spid="20" grpId="0"/>
      <p:bldP spid="21" grpId="0"/>
      <p:bldP spid="22" grpId="0"/>
      <p:bldP spid="24" grpId="0"/>
      <p:bldP spid="2" grpId="0" animBg="1"/>
      <p:bldP spid="17" grpId="0" animBg="1"/>
      <p:bldP spid="28" grpId="0"/>
      <p:bldP spid="29" grpId="0"/>
      <p:bldP spid="30" grpId="0"/>
      <p:bldP spid="31" grpId="0"/>
      <p:bldP spid="32" grpId="0"/>
      <p:bldP spid="35" grpId="0" animBg="1"/>
      <p:bldP spid="41" grpId="0"/>
      <p:bldP spid="42" grpId="0"/>
      <p:bldP spid="43" grpId="0"/>
      <p:bldP spid="44" grpId="0"/>
      <p:bldP spid="45" grpId="0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7380491" y="2473661"/>
                <a:ext cx="212827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2473661"/>
                <a:ext cx="2128275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598517"/>
                <a:ext cx="8637587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：一物体沿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轴做简谐振动，振幅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，周期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轴正向运动，求：①初相位；② 自计时起至第一次通过平衡位置的时间。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598517"/>
                <a:ext cx="8637587" cy="1815882"/>
              </a:xfrm>
              <a:prstGeom prst="rect">
                <a:avLst/>
              </a:prstGeom>
              <a:blipFill>
                <a:blip r:embed="rId4"/>
                <a:stretch>
                  <a:fillRect l="-1411" t="-3020" r="-1482" b="-90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380491" y="3484319"/>
                <a:ext cx="15510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3484319"/>
                <a:ext cx="1551066" cy="827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1037459" y="4665738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1342260" y="3578302"/>
            <a:ext cx="2130425" cy="2130425"/>
          </a:xfrm>
          <a:prstGeom prst="ellipse">
            <a:avLst/>
          </a:prstGeom>
          <a:noFill/>
          <a:ln w="38100">
            <a:solidFill>
              <a:srgbClr val="6600CC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 flipV="1">
            <a:off x="2423347" y="2892501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2409059" y="3702127"/>
            <a:ext cx="560388" cy="94297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1494659" y="3132213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2998022" y="3751338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2415409" y="4664151"/>
            <a:ext cx="546100" cy="83185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792775" y="5438626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75" y="5438626"/>
                <a:ext cx="515206" cy="578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529294" y="4537592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94" y="4537592"/>
                <a:ext cx="5354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584670" y="4605806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70" y="4605806"/>
                <a:ext cx="4857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984402" y="4567968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02" y="4567968"/>
                <a:ext cx="5348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13695" y="3486486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5" y="3486486"/>
                <a:ext cx="5532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31"/>
              <p:cNvSpPr txBox="1">
                <a:spLocks noChangeArrowheads="1"/>
              </p:cNvSpPr>
              <p:nvPr/>
            </p:nvSpPr>
            <p:spPr bwMode="auto">
              <a:xfrm>
                <a:off x="2393866" y="3110801"/>
                <a:ext cx="1151161" cy="52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9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866" y="3110801"/>
                <a:ext cx="1151161" cy="5236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4230065" y="4644402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1" name="Oval 18"/>
          <p:cNvSpPr>
            <a:spLocks noChangeArrowheads="1"/>
          </p:cNvSpPr>
          <p:nvPr/>
        </p:nvSpPr>
        <p:spPr bwMode="auto">
          <a:xfrm>
            <a:off x="4534866" y="3556966"/>
            <a:ext cx="2130425" cy="2130425"/>
          </a:xfrm>
          <a:prstGeom prst="ellipse">
            <a:avLst/>
          </a:prstGeom>
          <a:noFill/>
          <a:ln w="38100">
            <a:solidFill>
              <a:srgbClr val="6600CC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 flipV="1">
            <a:off x="5615953" y="2871165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 flipH="1" flipV="1">
            <a:off x="5613179" y="3560063"/>
            <a:ext cx="7536" cy="1084339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>
            <a:off x="4687265" y="3110877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622303" y="4653927"/>
            <a:ext cx="546100" cy="83185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273740" y="3415883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40" y="3415883"/>
                <a:ext cx="5532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58838" y="4542114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38" y="4542114"/>
                <a:ext cx="5348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068680" y="3758812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680" y="3758812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5942355" y="4075502"/>
                <a:ext cx="7097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355" y="4075502"/>
                <a:ext cx="7097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747906" y="4542114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906" y="4542114"/>
                <a:ext cx="48570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380491" y="4423292"/>
                <a:ext cx="2932919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4423292"/>
                <a:ext cx="2932919" cy="9105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 3"/>
          <p:cNvSpPr/>
          <p:nvPr/>
        </p:nvSpPr>
        <p:spPr>
          <a:xfrm>
            <a:off x="5625881" y="4144264"/>
            <a:ext cx="406399" cy="863600"/>
          </a:xfrm>
          <a:custGeom>
            <a:avLst/>
            <a:gdLst>
              <a:gd name="connsiteX0" fmla="*/ 279400 w 511771"/>
              <a:gd name="connsiteY0" fmla="*/ 863600 h 863600"/>
              <a:gd name="connsiteX1" fmla="*/ 469900 w 511771"/>
              <a:gd name="connsiteY1" fmla="*/ 596900 h 863600"/>
              <a:gd name="connsiteX2" fmla="*/ 495300 w 511771"/>
              <a:gd name="connsiteY2" fmla="*/ 279400 h 863600"/>
              <a:gd name="connsiteX3" fmla="*/ 266700 w 511771"/>
              <a:gd name="connsiteY3" fmla="*/ 88900 h 863600"/>
              <a:gd name="connsiteX4" fmla="*/ 0 w 511771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771" h="863600">
                <a:moveTo>
                  <a:pt x="279400" y="863600"/>
                </a:moveTo>
                <a:cubicBezTo>
                  <a:pt x="356658" y="778933"/>
                  <a:pt x="433917" y="694267"/>
                  <a:pt x="469900" y="596900"/>
                </a:cubicBezTo>
                <a:cubicBezTo>
                  <a:pt x="505883" y="499533"/>
                  <a:pt x="529167" y="364067"/>
                  <a:pt x="495300" y="279400"/>
                </a:cubicBezTo>
                <a:cubicBezTo>
                  <a:pt x="461433" y="194733"/>
                  <a:pt x="349250" y="135467"/>
                  <a:pt x="266700" y="88900"/>
                </a:cubicBezTo>
                <a:cubicBezTo>
                  <a:pt x="184150" y="42333"/>
                  <a:pt x="92075" y="21166"/>
                  <a:pt x="0" y="0"/>
                </a:cubicBezTo>
              </a:path>
            </a:pathLst>
          </a:cu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380491" y="5427738"/>
                <a:ext cx="220605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5427738"/>
                <a:ext cx="2206052" cy="910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7274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38" grpId="0"/>
      <p:bldP spid="44" grpId="0"/>
      <p:bldP spid="18" grpId="0" animBg="1"/>
      <p:bldP spid="24" grpId="0"/>
      <p:bldP spid="25" grpId="0"/>
      <p:bldP spid="26" grpId="0"/>
      <p:bldP spid="27" grpId="0"/>
      <p:bldP spid="28" grpId="0"/>
      <p:bldP spid="29" grpId="0"/>
      <p:bldP spid="31" grpId="0" animBg="1"/>
      <p:bldP spid="39" grpId="0"/>
      <p:bldP spid="42" grpId="0"/>
      <p:bldP spid="45" grpId="0"/>
      <p:bldP spid="46" grpId="0"/>
      <p:bldP spid="47" grpId="0"/>
      <p:bldP spid="48" grpId="0"/>
      <p:bldP spid="4" grpId="0" animBg="1"/>
      <p:bldP spid="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29"/>
              <p:cNvSpPr txBox="1">
                <a:spLocks noChangeArrowheads="1"/>
              </p:cNvSpPr>
              <p:nvPr/>
            </p:nvSpPr>
            <p:spPr bwMode="auto">
              <a:xfrm>
                <a:off x="586396" y="1076250"/>
                <a:ext cx="4292600" cy="954107"/>
              </a:xfrm>
              <a:prstGeom prst="rect">
                <a:avLst/>
              </a:prstGeom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已知：简谐振动的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曲线，求简谐振动方程</a:t>
                </a:r>
              </a:p>
            </p:txBody>
          </p:sp>
        </mc:Choice>
        <mc:Fallback xmlns="">
          <p:sp>
            <p:nvSpPr>
              <p:cNvPr id="4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96" y="1076250"/>
                <a:ext cx="4292600" cy="954107"/>
              </a:xfrm>
              <a:prstGeom prst="rect">
                <a:avLst/>
              </a:prstGeom>
              <a:blipFill>
                <a:blip r:embed="rId3"/>
                <a:stretch>
                  <a:fillRect l="-2841" t="-7051" r="-2983" b="-17308"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86396" y="448130"/>
            <a:ext cx="143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586396" y="2329572"/>
            <a:ext cx="41370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解：确定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角频率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振幅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初相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三个物理量</a:t>
            </a:r>
          </a:p>
        </p:txBody>
      </p:sp>
      <p:sp>
        <p:nvSpPr>
          <p:cNvPr id="85" name="Oval 74"/>
          <p:cNvSpPr>
            <a:spLocks noChangeArrowheads="1"/>
          </p:cNvSpPr>
          <p:nvPr/>
        </p:nvSpPr>
        <p:spPr bwMode="auto">
          <a:xfrm>
            <a:off x="5934685" y="3424957"/>
            <a:ext cx="2274887" cy="2273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86" name="Line 75"/>
          <p:cNvSpPr>
            <a:spLocks noChangeShapeType="1"/>
          </p:cNvSpPr>
          <p:nvPr/>
        </p:nvSpPr>
        <p:spPr bwMode="auto">
          <a:xfrm>
            <a:off x="5934685" y="4556844"/>
            <a:ext cx="304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0" name="Line 79"/>
          <p:cNvSpPr>
            <a:spLocks noChangeShapeType="1"/>
          </p:cNvSpPr>
          <p:nvPr/>
        </p:nvSpPr>
        <p:spPr bwMode="auto">
          <a:xfrm flipV="1">
            <a:off x="7077685" y="3424957"/>
            <a:ext cx="0" cy="11318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3" name="Arc 82"/>
          <p:cNvSpPr>
            <a:spLocks/>
          </p:cNvSpPr>
          <p:nvPr/>
        </p:nvSpPr>
        <p:spPr bwMode="auto">
          <a:xfrm>
            <a:off x="7091973" y="4174257"/>
            <a:ext cx="385762" cy="3730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8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6" name="Oval 89"/>
          <p:cNvSpPr>
            <a:spLocks noChangeArrowheads="1"/>
          </p:cNvSpPr>
          <p:nvPr/>
        </p:nvSpPr>
        <p:spPr bwMode="auto">
          <a:xfrm>
            <a:off x="7055460" y="3393207"/>
            <a:ext cx="49212" cy="49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7" name="Arc 90"/>
          <p:cNvSpPr>
            <a:spLocks/>
          </p:cNvSpPr>
          <p:nvPr/>
        </p:nvSpPr>
        <p:spPr bwMode="auto">
          <a:xfrm>
            <a:off x="6163285" y="3296369"/>
            <a:ext cx="915987" cy="1216025"/>
          </a:xfrm>
          <a:custGeom>
            <a:avLst/>
            <a:gdLst>
              <a:gd name="G0" fmla="+- 15499 0 0"/>
              <a:gd name="G1" fmla="+- 21395 0 0"/>
              <a:gd name="G2" fmla="+- 21600 0 0"/>
              <a:gd name="T0" fmla="*/ 0 w 15499"/>
              <a:gd name="T1" fmla="*/ 6350 h 21395"/>
              <a:gd name="T2" fmla="*/ 12528 w 15499"/>
              <a:gd name="T3" fmla="*/ 0 h 21395"/>
              <a:gd name="T4" fmla="*/ 15499 w 15499"/>
              <a:gd name="T5" fmla="*/ 21395 h 2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99" h="21395" fill="none" extrusionOk="0">
                <a:moveTo>
                  <a:pt x="0" y="6350"/>
                </a:moveTo>
                <a:cubicBezTo>
                  <a:pt x="3352" y="2897"/>
                  <a:pt x="7761" y="662"/>
                  <a:pt x="12528" y="0"/>
                </a:cubicBezTo>
              </a:path>
              <a:path w="15499" h="21395" stroke="0" extrusionOk="0">
                <a:moveTo>
                  <a:pt x="0" y="6350"/>
                </a:moveTo>
                <a:cubicBezTo>
                  <a:pt x="3352" y="2897"/>
                  <a:pt x="7761" y="662"/>
                  <a:pt x="12528" y="0"/>
                </a:cubicBezTo>
                <a:lnTo>
                  <a:pt x="15499" y="21395"/>
                </a:lnTo>
                <a:close/>
              </a:path>
            </a:pathLst>
          </a:custGeom>
          <a:noFill/>
          <a:ln w="28575">
            <a:solidFill>
              <a:srgbClr val="CC0000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01" name="Line 94"/>
          <p:cNvSpPr>
            <a:spLocks noChangeShapeType="1"/>
          </p:cNvSpPr>
          <p:nvPr/>
        </p:nvSpPr>
        <p:spPr bwMode="auto">
          <a:xfrm flipH="1">
            <a:off x="6537935" y="4550494"/>
            <a:ext cx="469900" cy="31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02" name="Oval 95"/>
          <p:cNvSpPr>
            <a:spLocks noChangeArrowheads="1"/>
          </p:cNvSpPr>
          <p:nvPr/>
        </p:nvSpPr>
        <p:spPr bwMode="auto">
          <a:xfrm>
            <a:off x="7012598" y="4486994"/>
            <a:ext cx="122237" cy="1190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31"/>
              <p:cNvSpPr txBox="1">
                <a:spLocks noChangeArrowheads="1"/>
              </p:cNvSpPr>
              <p:nvPr/>
            </p:nvSpPr>
            <p:spPr bwMode="auto">
              <a:xfrm>
                <a:off x="6516392" y="2877334"/>
                <a:ext cx="1151161" cy="52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3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392" y="2877334"/>
                <a:ext cx="1151161" cy="523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624613" y="356018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CC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13" y="3560185"/>
                <a:ext cx="515206" cy="578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652366" y="4511513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366" y="4511513"/>
                <a:ext cx="534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568413" y="4079662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413" y="4079662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876384" y="4065375"/>
                <a:ext cx="1310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384" y="4065375"/>
                <a:ext cx="1310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743177" y="3430439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77" y="3430439"/>
                <a:ext cx="5532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766286" y="469197"/>
            <a:ext cx="5026023" cy="2457831"/>
            <a:chOff x="4766286" y="469197"/>
            <a:chExt cx="5026023" cy="2457831"/>
          </a:xfrm>
        </p:grpSpPr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5614010" y="1999218"/>
              <a:ext cx="3889375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V="1">
              <a:off x="5902934" y="684768"/>
              <a:ext cx="0" cy="2224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3" name="未知"/>
            <p:cNvSpPr>
              <a:spLocks/>
            </p:cNvSpPr>
            <p:nvPr/>
          </p:nvSpPr>
          <p:spPr bwMode="auto">
            <a:xfrm>
              <a:off x="5904522" y="1983343"/>
              <a:ext cx="1179513" cy="661988"/>
            </a:xfrm>
            <a:custGeom>
              <a:avLst/>
              <a:gdLst>
                <a:gd name="T0" fmla="*/ 0 w 743"/>
                <a:gd name="T1" fmla="*/ 0 h 417"/>
                <a:gd name="T2" fmla="*/ 371 w 743"/>
                <a:gd name="T3" fmla="*/ 417 h 417"/>
                <a:gd name="T4" fmla="*/ 743 w 743"/>
                <a:gd name="T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3" h="417">
                  <a:moveTo>
                    <a:pt x="0" y="0"/>
                  </a:moveTo>
                  <a:cubicBezTo>
                    <a:pt x="123" y="208"/>
                    <a:pt x="247" y="417"/>
                    <a:pt x="371" y="417"/>
                  </a:cubicBezTo>
                  <a:cubicBezTo>
                    <a:pt x="495" y="417"/>
                    <a:pt x="619" y="208"/>
                    <a:pt x="743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 flipV="1">
              <a:off x="7080860" y="1316593"/>
              <a:ext cx="1179513" cy="661988"/>
            </a:xfrm>
            <a:custGeom>
              <a:avLst/>
              <a:gdLst>
                <a:gd name="T0" fmla="*/ 0 w 743"/>
                <a:gd name="T1" fmla="*/ 0 h 417"/>
                <a:gd name="T2" fmla="*/ 371 w 743"/>
                <a:gd name="T3" fmla="*/ 417 h 417"/>
                <a:gd name="T4" fmla="*/ 743 w 743"/>
                <a:gd name="T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3" h="417">
                  <a:moveTo>
                    <a:pt x="0" y="0"/>
                  </a:moveTo>
                  <a:cubicBezTo>
                    <a:pt x="123" y="208"/>
                    <a:pt x="247" y="417"/>
                    <a:pt x="371" y="417"/>
                  </a:cubicBezTo>
                  <a:cubicBezTo>
                    <a:pt x="495" y="417"/>
                    <a:pt x="619" y="208"/>
                    <a:pt x="743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>
              <a:off x="5891822" y="1308656"/>
              <a:ext cx="31035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5901347" y="2651681"/>
              <a:ext cx="3152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8261959" y="1996043"/>
              <a:ext cx="228600" cy="30003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6974497" y="1962707"/>
              <a:ext cx="3857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7087209" y="1886506"/>
              <a:ext cx="1588" cy="1920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8273071" y="1892856"/>
              <a:ext cx="1588" cy="1920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42" name="Text Box 28"/>
            <p:cNvSpPr txBox="1">
              <a:spLocks noChangeArrowheads="1"/>
            </p:cNvSpPr>
            <p:nvPr/>
          </p:nvSpPr>
          <p:spPr bwMode="auto">
            <a:xfrm>
              <a:off x="8017485" y="1946832"/>
              <a:ext cx="3857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5848448" y="469197"/>
                  <a:ext cx="11139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448" y="469197"/>
                  <a:ext cx="111395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887894" y="1465680"/>
                  <a:ext cx="9044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894" y="1465680"/>
                  <a:ext cx="90441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5470108" y="193664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108" y="1936648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766286" y="2403808"/>
                  <a:ext cx="12218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−0.04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86" y="2403808"/>
                  <a:ext cx="122180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021068" y="1022973"/>
                  <a:ext cx="9541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0.04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68" y="1022973"/>
                  <a:ext cx="95410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971499" y="3587725"/>
                <a:ext cx="22580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=0.04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3587725"/>
                <a:ext cx="22580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3469283" y="3582894"/>
                <a:ext cx="1641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283" y="3582894"/>
                <a:ext cx="16416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1499" y="4174257"/>
                <a:ext cx="336681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4174257"/>
                <a:ext cx="3366819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971499" y="5159891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5159891"/>
                <a:ext cx="1223540" cy="8244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2515600" y="5159891"/>
                <a:ext cx="360919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=0.04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00" y="5159891"/>
                <a:ext cx="3609193" cy="8244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 79"/>
          <p:cNvSpPr>
            <a:spLocks noChangeShapeType="1"/>
          </p:cNvSpPr>
          <p:nvPr/>
        </p:nvSpPr>
        <p:spPr bwMode="auto">
          <a:xfrm>
            <a:off x="7077061" y="4593947"/>
            <a:ext cx="0" cy="11318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308250" y="3837568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250" y="3837568"/>
                <a:ext cx="5354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393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/>
      <p:bldP spid="4" grpId="0"/>
      <p:bldP spid="85" grpId="0" animBg="1"/>
      <p:bldP spid="86" grpId="0" animBg="1"/>
      <p:bldP spid="90" grpId="0" animBg="1"/>
      <p:bldP spid="90" grpId="1" animBg="1"/>
      <p:bldP spid="93" grpId="0" animBg="1"/>
      <p:bldP spid="96" grpId="0" animBg="1"/>
      <p:bldP spid="97" grpId="0" animBg="1"/>
      <p:bldP spid="101" grpId="0" animBg="1"/>
      <p:bldP spid="102" grpId="0" animBg="1"/>
      <p:bldP spid="53" grpId="0"/>
      <p:bldP spid="54" grpId="0"/>
      <p:bldP spid="55" grpId="0"/>
      <p:bldP spid="56" grpId="0"/>
      <p:bldP spid="57" grpId="0"/>
      <p:bldP spid="58" grpId="0"/>
      <p:bldP spid="64" grpId="0"/>
      <p:bldP spid="65" grpId="0"/>
      <p:bldP spid="66" grpId="0"/>
      <p:bldP spid="70" grpId="0"/>
      <p:bldP spid="71" grpId="0"/>
      <p:bldP spid="44" grpId="0" animBg="1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 114"/>
          <p:cNvSpPr>
            <a:spLocks noChangeShapeType="1"/>
          </p:cNvSpPr>
          <p:nvPr/>
        </p:nvSpPr>
        <p:spPr bwMode="auto">
          <a:xfrm>
            <a:off x="7838856" y="5142888"/>
            <a:ext cx="0" cy="12636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" name="Line 114"/>
          <p:cNvSpPr>
            <a:spLocks noChangeShapeType="1"/>
          </p:cNvSpPr>
          <p:nvPr/>
        </p:nvSpPr>
        <p:spPr bwMode="auto">
          <a:xfrm flipV="1">
            <a:off x="7841543" y="3813601"/>
            <a:ext cx="0" cy="12636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9" name="Line 113"/>
          <p:cNvSpPr>
            <a:spLocks noChangeShapeType="1"/>
          </p:cNvSpPr>
          <p:nvPr/>
        </p:nvSpPr>
        <p:spPr bwMode="auto">
          <a:xfrm>
            <a:off x="6578841" y="5111160"/>
            <a:ext cx="3032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 Box 76"/>
              <p:cNvSpPr txBox="1">
                <a:spLocks noChangeArrowheads="1"/>
              </p:cNvSpPr>
              <p:nvPr/>
            </p:nvSpPr>
            <p:spPr bwMode="auto">
              <a:xfrm>
                <a:off x="6286067" y="2757562"/>
                <a:ext cx="3766897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相应的旋转矢量图为</a:t>
                </a:r>
              </a:p>
            </p:txBody>
          </p:sp>
        </mc:Choice>
        <mc:Fallback xmlns="">
          <p:sp>
            <p:nvSpPr>
              <p:cNvPr id="196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067" y="2757562"/>
                <a:ext cx="3766897" cy="954107"/>
              </a:xfrm>
              <a:prstGeom prst="rect">
                <a:avLst/>
              </a:prstGeom>
              <a:blipFill>
                <a:blip r:embed="rId4"/>
                <a:stretch>
                  <a:fillRect l="-3236" t="-6369" b="-165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Oval 105"/>
          <p:cNvSpPr>
            <a:spLocks noChangeArrowheads="1"/>
          </p:cNvSpPr>
          <p:nvPr/>
        </p:nvSpPr>
        <p:spPr bwMode="auto">
          <a:xfrm>
            <a:off x="7790169" y="5047755"/>
            <a:ext cx="122238" cy="1190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8" name="Oval 112"/>
          <p:cNvSpPr>
            <a:spLocks noChangeArrowheads="1"/>
          </p:cNvSpPr>
          <p:nvPr/>
        </p:nvSpPr>
        <p:spPr bwMode="auto">
          <a:xfrm>
            <a:off x="6588432" y="3852367"/>
            <a:ext cx="2536825" cy="2528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1" name="Arc 115"/>
          <p:cNvSpPr>
            <a:spLocks/>
          </p:cNvSpPr>
          <p:nvPr/>
        </p:nvSpPr>
        <p:spPr bwMode="auto">
          <a:xfrm>
            <a:off x="7874241" y="5122273"/>
            <a:ext cx="1196975" cy="144938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17400 w 17400"/>
              <a:gd name="T1" fmla="*/ 12799 h 21226"/>
              <a:gd name="T2" fmla="*/ 4000 w 17400"/>
              <a:gd name="T3" fmla="*/ 21226 h 21226"/>
              <a:gd name="T4" fmla="*/ 0 w 17400"/>
              <a:gd name="T5" fmla="*/ 0 h 2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00" h="21226" fill="none" extrusionOk="0">
                <a:moveTo>
                  <a:pt x="17399" y="12798"/>
                </a:moveTo>
                <a:cubicBezTo>
                  <a:pt x="14160" y="17202"/>
                  <a:pt x="9372" y="20214"/>
                  <a:pt x="4000" y="21226"/>
                </a:cubicBezTo>
              </a:path>
              <a:path w="17400" h="21226" stroke="0" extrusionOk="0">
                <a:moveTo>
                  <a:pt x="17399" y="12798"/>
                </a:moveTo>
                <a:cubicBezTo>
                  <a:pt x="14160" y="17202"/>
                  <a:pt x="9372" y="20214"/>
                  <a:pt x="4000" y="21226"/>
                </a:cubicBez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CC0000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50" name="Arc 123"/>
          <p:cNvSpPr>
            <a:spLocks/>
          </p:cNvSpPr>
          <p:nvPr/>
        </p:nvSpPr>
        <p:spPr bwMode="auto">
          <a:xfrm>
            <a:off x="7275754" y="4487273"/>
            <a:ext cx="1155700" cy="119062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0727 w 43200"/>
              <a:gd name="T1" fmla="*/ 43182 h 43182"/>
              <a:gd name="T2" fmla="*/ 43196 w 43200"/>
              <a:gd name="T3" fmla="*/ 21994 h 43182"/>
              <a:gd name="T4" fmla="*/ 21600 w 43200"/>
              <a:gd name="T5" fmla="*/ 21600 h 43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182" fill="none" extrusionOk="0">
                <a:moveTo>
                  <a:pt x="20726" y="43182"/>
                </a:moveTo>
                <a:cubicBezTo>
                  <a:pt x="9146" y="42713"/>
                  <a:pt x="0" y="3318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731"/>
                  <a:pt x="43198" y="21862"/>
                  <a:pt x="43196" y="21994"/>
                </a:cubicBezTo>
              </a:path>
              <a:path w="43200" h="43182" stroke="0" extrusionOk="0">
                <a:moveTo>
                  <a:pt x="20726" y="43182"/>
                </a:moveTo>
                <a:cubicBezTo>
                  <a:pt x="9146" y="42713"/>
                  <a:pt x="0" y="3318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731"/>
                  <a:pt x="43198" y="21862"/>
                  <a:pt x="43196" y="21994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993366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6" name="Line 137"/>
          <p:cNvSpPr>
            <a:spLocks noChangeShapeType="1"/>
          </p:cNvSpPr>
          <p:nvPr/>
        </p:nvSpPr>
        <p:spPr bwMode="auto">
          <a:xfrm>
            <a:off x="7936154" y="5107985"/>
            <a:ext cx="4238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515745" y="2144856"/>
            <a:ext cx="49310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解：确定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角频率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振幅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初相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三个物理量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5745" y="401447"/>
            <a:ext cx="9021764" cy="1716352"/>
            <a:chOff x="519352" y="401447"/>
            <a:chExt cx="9021764" cy="1716352"/>
          </a:xfrm>
        </p:grpSpPr>
        <p:grpSp>
          <p:nvGrpSpPr>
            <p:cNvPr id="130" name="Group 2"/>
            <p:cNvGrpSpPr>
              <a:grpSpLocks/>
            </p:cNvGrpSpPr>
            <p:nvPr/>
          </p:nvGrpSpPr>
          <p:grpSpPr bwMode="auto">
            <a:xfrm>
              <a:off x="519353" y="814461"/>
              <a:ext cx="9021763" cy="1303338"/>
              <a:chOff x="314" y="214"/>
              <a:chExt cx="5683" cy="821"/>
            </a:xfrm>
          </p:grpSpPr>
          <p:sp>
            <p:nvSpPr>
              <p:cNvPr id="133" name="Text Box 7"/>
              <p:cNvSpPr txBox="1">
                <a:spLocks noChangeArrowheads="1"/>
              </p:cNvSpPr>
              <p:nvPr/>
            </p:nvSpPr>
            <p:spPr bwMode="auto">
              <a:xfrm>
                <a:off x="804" y="214"/>
                <a:ext cx="125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弹簧振子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4" y="699"/>
                    <a:ext cx="5683" cy="3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algn="just">
                      <a:spcBef>
                        <a:spcPct val="50000"/>
                      </a:spcBef>
                      <a:defRPr sz="2800">
                        <a:solidFill>
                          <a:srgbClr val="0000FF"/>
                        </a:solidFill>
                        <a:latin typeface="+mn-lt"/>
                        <a:ea typeface="+mn-ea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dirty="0"/>
                      <a:t>时，</a:t>
                    </a:r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dirty="0"/>
                      <a:t>，</a:t>
                    </a:r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=0.4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r>
                      <a:rPr lang="zh-CN" altLang="en-US" dirty="0"/>
                      <a:t>。求简谐振动方程。</a:t>
                    </a:r>
                  </a:p>
                </p:txBody>
              </p:sp>
            </mc:Choice>
            <mc:Fallback xmlns="">
              <p:sp>
                <p:nvSpPr>
                  <p:cNvPr id="135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4" y="699"/>
                    <a:ext cx="5683" cy="3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2644" b="-2988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6" name="文本框 265"/>
            <p:cNvSpPr txBox="1"/>
            <p:nvPr/>
          </p:nvSpPr>
          <p:spPr>
            <a:xfrm>
              <a:off x="519352" y="401447"/>
              <a:ext cx="1435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例：</a:t>
              </a:r>
            </a:p>
          </p:txBody>
        </p:sp>
        <p:sp>
          <p:nvSpPr>
            <p:cNvPr id="47" name="AutoShape 2"/>
            <p:cNvSpPr>
              <a:spLocks/>
            </p:cNvSpPr>
            <p:nvPr/>
          </p:nvSpPr>
          <p:spPr bwMode="auto">
            <a:xfrm>
              <a:off x="2889391" y="722211"/>
              <a:ext cx="182711" cy="69056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130943" y="522041"/>
                  <a:ext cx="28536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943" y="522041"/>
                  <a:ext cx="285360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3111121" y="1070521"/>
                  <a:ext cx="35284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121" y="1070521"/>
                  <a:ext cx="352846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19483" y="558102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CC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83" y="5581029"/>
                <a:ext cx="515206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383572" y="504194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2" y="5041946"/>
                <a:ext cx="5348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9258879" y="5017538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879" y="5017538"/>
                <a:ext cx="4857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85858" y="5041609"/>
                <a:ext cx="1310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858" y="5041609"/>
                <a:ext cx="131087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913241" y="5566185"/>
                <a:ext cx="463743" cy="53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41" y="5566185"/>
                <a:ext cx="463743" cy="5347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19352" y="2971666"/>
                <a:ext cx="308110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2" y="2971666"/>
                <a:ext cx="3081100" cy="1365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747496" y="3204871"/>
                <a:ext cx="142231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96" y="3204871"/>
                <a:ext cx="1422312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885784" y="4747771"/>
                <a:ext cx="11578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84" y="4747771"/>
                <a:ext cx="115781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11723" y="5578818"/>
                <a:ext cx="3654783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3" y="5578818"/>
                <a:ext cx="3654783" cy="10604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028532" y="4216073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532" y="4216073"/>
                <a:ext cx="5354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21504" y="4237838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04" y="4237838"/>
                <a:ext cx="2505173" cy="13653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4041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0" grpId="1" animBg="1"/>
      <p:bldP spid="35" grpId="0" animBg="1"/>
      <p:bldP spid="239" grpId="0" animBg="1"/>
      <p:bldP spid="196" grpId="0"/>
      <p:bldP spid="265" grpId="0" animBg="1"/>
      <p:bldP spid="238" grpId="0" animBg="1"/>
      <p:bldP spid="241" grpId="0" animBg="1"/>
      <p:bldP spid="250" grpId="0" animBg="1"/>
      <p:bldP spid="246" grpId="0" animBg="1"/>
      <p:bldP spid="26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34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1476137" y="4824196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1780938" y="3736759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 flipV="1">
            <a:off x="2862025" y="3050958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07" name="Line 7"/>
          <p:cNvSpPr>
            <a:spLocks noChangeShapeType="1"/>
          </p:cNvSpPr>
          <p:nvPr/>
        </p:nvSpPr>
        <p:spPr bwMode="auto">
          <a:xfrm rot="1395668" flipH="1" flipV="1">
            <a:off x="2160351" y="4020922"/>
            <a:ext cx="846137" cy="6064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0" name="Freeform 10"/>
          <p:cNvSpPr>
            <a:spLocks/>
          </p:cNvSpPr>
          <p:nvPr/>
        </p:nvSpPr>
        <p:spPr bwMode="auto">
          <a:xfrm>
            <a:off x="1628537" y="3376397"/>
            <a:ext cx="622300" cy="528637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2307987" y="3943133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 rot="20204332" flipH="1">
            <a:off x="2146062" y="4963897"/>
            <a:ext cx="846138" cy="6064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rot="20204332" flipV="1">
            <a:off x="2706451" y="4047909"/>
            <a:ext cx="846137" cy="60642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198838" y="335156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838" y="3351565"/>
                <a:ext cx="515206" cy="578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294049" y="377682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49" y="3776825"/>
                <a:ext cx="5532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43396" y="3983119"/>
                <a:ext cx="1223540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396" y="3983119"/>
                <a:ext cx="1223540" cy="8272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970618" y="4769780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18" y="4769780"/>
                <a:ext cx="485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772253" y="476978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53" y="4769780"/>
                <a:ext cx="5348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026084" y="3351565"/>
                <a:ext cx="1383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4" y="3351565"/>
                <a:ext cx="13833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216165" y="3351565"/>
                <a:ext cx="12133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65" y="3351565"/>
                <a:ext cx="12133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026084" y="4351121"/>
                <a:ext cx="109991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4" y="4351121"/>
                <a:ext cx="1099916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34750" y="455483"/>
            <a:ext cx="9185275" cy="2365375"/>
            <a:chOff x="534750" y="455483"/>
            <a:chExt cx="9185275" cy="2365375"/>
          </a:xfrm>
        </p:grpSpPr>
        <p:grpSp>
          <p:nvGrpSpPr>
            <p:cNvPr id="2" name="Group 32"/>
            <p:cNvGrpSpPr>
              <a:grpSpLocks/>
            </p:cNvGrpSpPr>
            <p:nvPr/>
          </p:nvGrpSpPr>
          <p:grpSpPr bwMode="auto">
            <a:xfrm>
              <a:off x="534750" y="455483"/>
              <a:ext cx="9185275" cy="2365375"/>
              <a:chOff x="158" y="137"/>
              <a:chExt cx="5786" cy="14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9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101" y="600"/>
                    <a:ext cx="1056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（</a:t>
                    </a: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） </a:t>
                    </a:r>
                  </a:p>
                </p:txBody>
              </p:sp>
            </mc:Choice>
            <mc:Fallback xmlns="">
              <p:sp>
                <p:nvSpPr>
                  <p:cNvPr id="59419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01" y="600"/>
                    <a:ext cx="1056" cy="3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36" t="-11765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7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" y="137"/>
                    <a:ext cx="5035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例：一质点沿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轴作简谐振动，振动方程为</a:t>
                    </a:r>
                  </a:p>
                </p:txBody>
              </p:sp>
            </mc:Choice>
            <mc:Fallback xmlns="">
              <p:sp>
                <p:nvSpPr>
                  <p:cNvPr id="59417" name="Text 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8" y="137"/>
                    <a:ext cx="5035" cy="3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2"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3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" y="1026"/>
                    <a:ext cx="5786" cy="60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50000"/>
                      </a:spcBef>
                      <a:buClrTx/>
                      <a:buSz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从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时刻起，到质点位置在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处，且向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轴正方向运动的最短时间间隔为</a:t>
                    </a:r>
                  </a:p>
                </p:txBody>
              </p:sp>
            </mc:Choice>
            <mc:Fallback xmlns="">
              <p:sp>
                <p:nvSpPr>
                  <p:cNvPr id="59413" name="Text 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8" y="1026"/>
                    <a:ext cx="5786" cy="60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94" t="-6369" r="-1394" b="-1656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476137" y="1020443"/>
                  <a:ext cx="4660443" cy="827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137" y="1020443"/>
                  <a:ext cx="4660443" cy="82727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任意多边形: 形状 3"/>
          <p:cNvSpPr/>
          <p:nvPr/>
        </p:nvSpPr>
        <p:spPr>
          <a:xfrm>
            <a:off x="2536723" y="4395019"/>
            <a:ext cx="530942" cy="752168"/>
          </a:xfrm>
          <a:custGeom>
            <a:avLst/>
            <a:gdLst>
              <a:gd name="connsiteX0" fmla="*/ 530942 w 530942"/>
              <a:gd name="connsiteY0" fmla="*/ 0 h 752168"/>
              <a:gd name="connsiteX1" fmla="*/ 88490 w 530942"/>
              <a:gd name="connsiteY1" fmla="*/ 117987 h 752168"/>
              <a:gd name="connsiteX2" fmla="*/ 0 w 530942"/>
              <a:gd name="connsiteY2" fmla="*/ 516194 h 752168"/>
              <a:gd name="connsiteX3" fmla="*/ 88490 w 530942"/>
              <a:gd name="connsiteY3" fmla="*/ 752168 h 7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942" h="752168">
                <a:moveTo>
                  <a:pt x="530942" y="0"/>
                </a:moveTo>
                <a:cubicBezTo>
                  <a:pt x="353961" y="15977"/>
                  <a:pt x="176980" y="31955"/>
                  <a:pt x="88490" y="117987"/>
                </a:cubicBezTo>
                <a:cubicBezTo>
                  <a:pt x="0" y="204019"/>
                  <a:pt x="0" y="410497"/>
                  <a:pt x="0" y="516194"/>
                </a:cubicBezTo>
                <a:cubicBezTo>
                  <a:pt x="0" y="621891"/>
                  <a:pt x="44245" y="687029"/>
                  <a:pt x="88490" y="752168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808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10" grpId="0" animBg="1"/>
      <p:bldP spid="76812" grpId="0" animBg="1"/>
      <p:bldP spid="76813" grpId="0" animBg="1"/>
      <p:bldP spid="768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98" name="Text Box 3"/>
              <p:cNvSpPr txBox="1">
                <a:spLocks noChangeArrowheads="1"/>
              </p:cNvSpPr>
              <p:nvPr/>
            </p:nvSpPr>
            <p:spPr bwMode="auto">
              <a:xfrm>
                <a:off x="594382" y="547579"/>
                <a:ext cx="8816318" cy="3349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ts val="6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例：如图所示，一轻弹簧的右端连着一物体，弹簧的劲度系数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=0.72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𝑁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，物体的质量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spcBef>
                    <a:spcPts val="6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（1）把物体从平衡位置向右拉到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0.05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处停下后再释放，求简谐运动方程； </a:t>
                </a:r>
                <a:endParaRPr lang="en-US" altLang="zh-CN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（2）求物体从初位置运动到第一次经过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处时的速度；</a:t>
                </a:r>
              </a:p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（3）如果物体在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处时速度不等于零，而是具有向右的初速度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，求其运动方程。</a:t>
                </a:r>
              </a:p>
            </p:txBody>
          </p:sp>
        </mc:Choice>
        <mc:Fallback xmlns="">
          <p:sp>
            <p:nvSpPr>
              <p:cNvPr id="5739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82" y="547579"/>
                <a:ext cx="8816318" cy="3349122"/>
              </a:xfrm>
              <a:prstGeom prst="rect">
                <a:avLst/>
              </a:prstGeom>
              <a:blipFill>
                <a:blip r:embed="rId3"/>
                <a:stretch>
                  <a:fillRect l="-1452" t="-2004" r="-5463" b="-41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93" name="Rectangle 53"/>
          <p:cNvSpPr>
            <a:spLocks noChangeArrowheads="1"/>
          </p:cNvSpPr>
          <p:nvPr/>
        </p:nvSpPr>
        <p:spPr bwMode="auto">
          <a:xfrm>
            <a:off x="594382" y="3427305"/>
            <a:ext cx="891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65982" y="4433778"/>
            <a:ext cx="6096000" cy="1752600"/>
            <a:chOff x="1965982" y="4433778"/>
            <a:chExt cx="6096000" cy="1752600"/>
          </a:xfrm>
        </p:grpSpPr>
        <p:grpSp>
          <p:nvGrpSpPr>
            <p:cNvPr id="57349" name="Group 64"/>
            <p:cNvGrpSpPr>
              <a:grpSpLocks/>
            </p:cNvGrpSpPr>
            <p:nvPr/>
          </p:nvGrpSpPr>
          <p:grpSpPr bwMode="auto">
            <a:xfrm>
              <a:off x="1965982" y="4433778"/>
              <a:ext cx="6096000" cy="1752600"/>
              <a:chOff x="1392" y="2976"/>
              <a:chExt cx="3840" cy="1104"/>
            </a:xfrm>
          </p:grpSpPr>
          <p:sp>
            <p:nvSpPr>
              <p:cNvPr id="57350" name="Rectangle 11"/>
              <p:cNvSpPr>
                <a:spLocks noChangeArrowheads="1"/>
              </p:cNvSpPr>
              <p:nvPr/>
            </p:nvSpPr>
            <p:spPr bwMode="auto">
              <a:xfrm>
                <a:off x="1392" y="2976"/>
                <a:ext cx="3840" cy="1104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1" name="Line 13"/>
              <p:cNvSpPr>
                <a:spLocks noChangeShapeType="1"/>
              </p:cNvSpPr>
              <p:nvPr/>
            </p:nvSpPr>
            <p:spPr bwMode="auto">
              <a:xfrm>
                <a:off x="1827" y="3427"/>
                <a:ext cx="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7352" name="Group 14"/>
              <p:cNvGrpSpPr>
                <a:grpSpLocks/>
              </p:cNvGrpSpPr>
              <p:nvPr/>
            </p:nvGrpSpPr>
            <p:grpSpPr bwMode="auto">
              <a:xfrm>
                <a:off x="1878" y="3312"/>
                <a:ext cx="1581" cy="144"/>
                <a:chOff x="1180" y="3312"/>
                <a:chExt cx="2920" cy="384"/>
              </a:xfrm>
            </p:grpSpPr>
            <p:grpSp>
              <p:nvGrpSpPr>
                <p:cNvPr id="57363" name="Group 15"/>
                <p:cNvGrpSpPr>
                  <a:grpSpLocks/>
                </p:cNvGrpSpPr>
                <p:nvPr/>
              </p:nvGrpSpPr>
              <p:grpSpPr bwMode="auto">
                <a:xfrm>
                  <a:off x="1438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57389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9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4" name="Group 18"/>
                <p:cNvGrpSpPr>
                  <a:grpSpLocks/>
                </p:cNvGrpSpPr>
                <p:nvPr/>
              </p:nvGrpSpPr>
              <p:grpSpPr bwMode="auto">
                <a:xfrm>
                  <a:off x="1737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7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5" name="Group 21"/>
                <p:cNvGrpSpPr>
                  <a:grpSpLocks/>
                </p:cNvGrpSpPr>
                <p:nvPr/>
              </p:nvGrpSpPr>
              <p:grpSpPr bwMode="auto">
                <a:xfrm>
                  <a:off x="2038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5" name="Line 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6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6" name="Group 24"/>
                <p:cNvGrpSpPr>
                  <a:grpSpLocks/>
                </p:cNvGrpSpPr>
                <p:nvPr/>
              </p:nvGrpSpPr>
              <p:grpSpPr bwMode="auto">
                <a:xfrm>
                  <a:off x="2339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3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7" name="Group 27"/>
                <p:cNvGrpSpPr>
                  <a:grpSpLocks/>
                </p:cNvGrpSpPr>
                <p:nvPr/>
              </p:nvGrpSpPr>
              <p:grpSpPr bwMode="auto">
                <a:xfrm>
                  <a:off x="2640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1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2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8" name="Group 30"/>
                <p:cNvGrpSpPr>
                  <a:grpSpLocks/>
                </p:cNvGrpSpPr>
                <p:nvPr/>
              </p:nvGrpSpPr>
              <p:grpSpPr bwMode="auto">
                <a:xfrm>
                  <a:off x="2941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79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0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9" name="Group 33"/>
                <p:cNvGrpSpPr>
                  <a:grpSpLocks/>
                </p:cNvGrpSpPr>
                <p:nvPr/>
              </p:nvGrpSpPr>
              <p:grpSpPr bwMode="auto">
                <a:xfrm>
                  <a:off x="3242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77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70" name="Group 36"/>
                <p:cNvGrpSpPr>
                  <a:grpSpLocks/>
                </p:cNvGrpSpPr>
                <p:nvPr/>
              </p:nvGrpSpPr>
              <p:grpSpPr bwMode="auto">
                <a:xfrm>
                  <a:off x="3543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57375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737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80" y="3312"/>
                  <a:ext cx="85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2" name="Line 40"/>
                <p:cNvSpPr>
                  <a:spLocks noChangeShapeType="1"/>
                </p:cNvSpPr>
                <p:nvPr/>
              </p:nvSpPr>
              <p:spPr bwMode="auto">
                <a:xfrm>
                  <a:off x="1265" y="3312"/>
                  <a:ext cx="173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842" y="3312"/>
                  <a:ext cx="13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4" name="Line 42"/>
                <p:cNvSpPr>
                  <a:spLocks noChangeShapeType="1"/>
                </p:cNvSpPr>
                <p:nvPr/>
              </p:nvSpPr>
              <p:spPr bwMode="auto">
                <a:xfrm>
                  <a:off x="3972" y="3312"/>
                  <a:ext cx="12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57353" name="Line 43"/>
              <p:cNvSpPr>
                <a:spLocks noChangeShapeType="1"/>
              </p:cNvSpPr>
              <p:nvPr/>
            </p:nvSpPr>
            <p:spPr bwMode="auto">
              <a:xfrm>
                <a:off x="1827" y="3577"/>
                <a:ext cx="14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4" name="Rectangle 44" descr="浅色下对角线"/>
              <p:cNvSpPr>
                <a:spLocks noChangeArrowheads="1"/>
              </p:cNvSpPr>
              <p:nvPr/>
            </p:nvSpPr>
            <p:spPr bwMode="auto">
              <a:xfrm>
                <a:off x="1827" y="3552"/>
                <a:ext cx="3069" cy="96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5" name="Rectangle 45" descr="浅色上对角线"/>
              <p:cNvSpPr>
                <a:spLocks noChangeArrowheads="1"/>
              </p:cNvSpPr>
              <p:nvPr/>
            </p:nvSpPr>
            <p:spPr bwMode="auto">
              <a:xfrm>
                <a:off x="1728" y="3120"/>
                <a:ext cx="99" cy="53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6" name="Line 46"/>
              <p:cNvSpPr>
                <a:spLocks noChangeShapeType="1"/>
              </p:cNvSpPr>
              <p:nvPr/>
            </p:nvSpPr>
            <p:spPr bwMode="auto">
              <a:xfrm>
                <a:off x="1824" y="3552"/>
                <a:ext cx="29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9" name="Oval 51"/>
              <p:cNvSpPr>
                <a:spLocks noChangeArrowheads="1"/>
              </p:cNvSpPr>
              <p:nvPr/>
            </p:nvSpPr>
            <p:spPr bwMode="auto">
              <a:xfrm>
                <a:off x="3456" y="3216"/>
                <a:ext cx="336" cy="33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60" name="Line 52"/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61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24" y="3648"/>
                    <a:ext cx="67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57361" name="Text 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24" y="3648"/>
                    <a:ext cx="672" cy="3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362" name="Line 63"/>
              <p:cNvSpPr>
                <a:spLocks noChangeShapeType="1"/>
              </p:cNvSpPr>
              <p:nvPr/>
            </p:nvSpPr>
            <p:spPr bwMode="auto">
              <a:xfrm>
                <a:off x="3622" y="35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4479092" y="549647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092" y="5496471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6638703" y="4806736"/>
                  <a:ext cx="96956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8703" y="4806736"/>
                  <a:ext cx="96956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3836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935807" y="2180792"/>
            <a:ext cx="3657600" cy="3276600"/>
            <a:chOff x="3312" y="1296"/>
            <a:chExt cx="2304" cy="2064"/>
          </a:xfrm>
        </p:grpSpPr>
        <p:sp>
          <p:nvSpPr>
            <p:cNvPr id="59408" name="Rectangle 19"/>
            <p:cNvSpPr>
              <a:spLocks noChangeArrowheads="1"/>
            </p:cNvSpPr>
            <p:nvPr/>
          </p:nvSpPr>
          <p:spPr bwMode="auto">
            <a:xfrm>
              <a:off x="3312" y="1296"/>
              <a:ext cx="2304" cy="206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59409" name="Line 7"/>
            <p:cNvSpPr>
              <a:spLocks noChangeShapeType="1"/>
            </p:cNvSpPr>
            <p:nvPr/>
          </p:nvSpPr>
          <p:spPr bwMode="auto">
            <a:xfrm>
              <a:off x="4368" y="2304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0" name="Oval 8"/>
            <p:cNvSpPr>
              <a:spLocks noChangeArrowheads="1"/>
            </p:cNvSpPr>
            <p:nvPr/>
          </p:nvSpPr>
          <p:spPr bwMode="auto">
            <a:xfrm>
              <a:off x="3504" y="1440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59411" name="Line 9"/>
            <p:cNvSpPr>
              <a:spLocks noChangeShapeType="1"/>
            </p:cNvSpPr>
            <p:nvPr/>
          </p:nvSpPr>
          <p:spPr bwMode="auto">
            <a:xfrm>
              <a:off x="3504" y="23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2" name="Line 10"/>
            <p:cNvSpPr>
              <a:spLocks noChangeShapeType="1"/>
            </p:cNvSpPr>
            <p:nvPr/>
          </p:nvSpPr>
          <p:spPr bwMode="auto">
            <a:xfrm>
              <a:off x="436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620024" y="865571"/>
            <a:ext cx="195792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解：（1）</a:t>
            </a:r>
          </a:p>
        </p:txBody>
      </p:sp>
      <p:sp>
        <p:nvSpPr>
          <p:cNvPr id="59407" name="Line 13"/>
          <p:cNvSpPr>
            <a:spLocks noChangeShapeType="1"/>
          </p:cNvSpPr>
          <p:nvPr/>
        </p:nvSpPr>
        <p:spPr bwMode="auto">
          <a:xfrm>
            <a:off x="7612207" y="3771182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404" name="Text Box 15"/>
          <p:cNvSpPr txBox="1">
            <a:spLocks noChangeArrowheads="1"/>
          </p:cNvSpPr>
          <p:nvPr/>
        </p:nvSpPr>
        <p:spPr bwMode="auto">
          <a:xfrm>
            <a:off x="620025" y="5133743"/>
            <a:ext cx="3339314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由旋转矢量图可知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26968" y="380911"/>
                <a:ext cx="1602555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68" y="380911"/>
                <a:ext cx="1602555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90606" y="4290463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606" y="4290463"/>
                <a:ext cx="12235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799751" y="5866170"/>
                <a:ext cx="32310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51" y="5866170"/>
                <a:ext cx="32310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745144" y="425198"/>
                <a:ext cx="2793778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0.72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44" y="425198"/>
                <a:ext cx="2793778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390534" y="916728"/>
                <a:ext cx="1662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34" y="916728"/>
                <a:ext cx="1662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38911" y="3247590"/>
                <a:ext cx="2450671" cy="904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3247590"/>
                <a:ext cx="2450671" cy="904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89370" y="4326274"/>
                <a:ext cx="12014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70" y="4326274"/>
                <a:ext cx="12014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15524" y="4329839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109042" y="3414132"/>
                <a:ext cx="850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42" y="3414132"/>
                <a:ext cx="8502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223287" y="2359145"/>
                <a:ext cx="24507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87" y="2359145"/>
                <a:ext cx="24507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534190" y="5129635"/>
                <a:ext cx="12014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90" y="5129635"/>
                <a:ext cx="12014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838911" y="5866170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5866170"/>
                <a:ext cx="31334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192362" y="373862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362" y="3738622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072462" y="3274194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62" y="3274194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053362" y="3246654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362" y="3246654"/>
                <a:ext cx="515206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38911" y="1816881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1816881"/>
                <a:ext cx="2505173" cy="1365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417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  <p:bldP spid="59407" grpId="0" animBg="1"/>
      <p:bldP spid="59404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467006" y="2482276"/>
            <a:ext cx="3657600" cy="3124200"/>
            <a:chOff x="3264" y="1536"/>
            <a:chExt cx="2304" cy="1968"/>
          </a:xfrm>
        </p:grpSpPr>
        <p:sp>
          <p:nvSpPr>
            <p:cNvPr id="61464" name="Rectangle 8"/>
            <p:cNvSpPr>
              <a:spLocks noChangeArrowheads="1"/>
            </p:cNvSpPr>
            <p:nvPr/>
          </p:nvSpPr>
          <p:spPr bwMode="auto">
            <a:xfrm>
              <a:off x="3264" y="1536"/>
              <a:ext cx="2304" cy="196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61465" name="Line 9"/>
            <p:cNvSpPr>
              <a:spLocks noChangeShapeType="1"/>
            </p:cNvSpPr>
            <p:nvPr/>
          </p:nvSpPr>
          <p:spPr bwMode="auto">
            <a:xfrm>
              <a:off x="4272" y="2544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66" name="Oval 10"/>
            <p:cNvSpPr>
              <a:spLocks noChangeArrowheads="1"/>
            </p:cNvSpPr>
            <p:nvPr/>
          </p:nvSpPr>
          <p:spPr bwMode="auto">
            <a:xfrm>
              <a:off x="3408" y="1680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61467" name="Line 11"/>
            <p:cNvSpPr>
              <a:spLocks noChangeShapeType="1"/>
            </p:cNvSpPr>
            <p:nvPr/>
          </p:nvSpPr>
          <p:spPr bwMode="auto">
            <a:xfrm>
              <a:off x="3408" y="254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68" name="Line 12"/>
            <p:cNvSpPr>
              <a:spLocks noChangeShapeType="1"/>
            </p:cNvSpPr>
            <p:nvPr/>
          </p:nvSpPr>
          <p:spPr bwMode="auto">
            <a:xfrm>
              <a:off x="4272" y="168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71" name="Line 15"/>
            <p:cNvSpPr>
              <a:spLocks noChangeShapeType="1"/>
            </p:cNvSpPr>
            <p:nvPr/>
          </p:nvSpPr>
          <p:spPr bwMode="auto">
            <a:xfrm>
              <a:off x="4272" y="2544"/>
              <a:ext cx="8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74" name="Freeform 22"/>
            <p:cNvSpPr>
              <a:spLocks/>
            </p:cNvSpPr>
            <p:nvPr/>
          </p:nvSpPr>
          <p:spPr bwMode="auto">
            <a:xfrm>
              <a:off x="5088" y="1995"/>
              <a:ext cx="142" cy="405"/>
            </a:xfrm>
            <a:custGeom>
              <a:avLst/>
              <a:gdLst>
                <a:gd name="T0" fmla="*/ 142 w 142"/>
                <a:gd name="T1" fmla="*/ 405 h 405"/>
                <a:gd name="T2" fmla="*/ 105 w 142"/>
                <a:gd name="T3" fmla="*/ 195 h 405"/>
                <a:gd name="T4" fmla="*/ 0 w 142"/>
                <a:gd name="T5" fmla="*/ 0 h 405"/>
                <a:gd name="T6" fmla="*/ 0 60000 65536"/>
                <a:gd name="T7" fmla="*/ 0 60000 65536"/>
                <a:gd name="T8" fmla="*/ 0 60000 65536"/>
                <a:gd name="T9" fmla="*/ 0 w 142"/>
                <a:gd name="T10" fmla="*/ 0 h 405"/>
                <a:gd name="T11" fmla="*/ 142 w 142"/>
                <a:gd name="T12" fmla="*/ 405 h 4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2" h="405">
                  <a:moveTo>
                    <a:pt x="142" y="405"/>
                  </a:moveTo>
                  <a:cubicBezTo>
                    <a:pt x="136" y="370"/>
                    <a:pt x="129" y="262"/>
                    <a:pt x="105" y="195"/>
                  </a:cubicBezTo>
                  <a:cubicBezTo>
                    <a:pt x="81" y="128"/>
                    <a:pt x="22" y="41"/>
                    <a:pt x="0" y="0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sp>
        <p:nvSpPr>
          <p:cNvPr id="61461" name="Text Box 2"/>
          <p:cNvSpPr txBox="1">
            <a:spLocks noChangeArrowheads="1"/>
          </p:cNvSpPr>
          <p:nvPr/>
        </p:nvSpPr>
        <p:spPr bwMode="auto">
          <a:xfrm>
            <a:off x="590206" y="158216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7067206" y="2863280"/>
            <a:ext cx="685800" cy="1263652"/>
            <a:chOff x="4272" y="1776"/>
            <a:chExt cx="432" cy="796"/>
          </a:xfrm>
        </p:grpSpPr>
        <p:sp>
          <p:nvSpPr>
            <p:cNvPr id="61458" name="Line 17"/>
            <p:cNvSpPr>
              <a:spLocks noChangeShapeType="1"/>
            </p:cNvSpPr>
            <p:nvPr/>
          </p:nvSpPr>
          <p:spPr bwMode="auto">
            <a:xfrm flipV="1">
              <a:off x="4272" y="1776"/>
              <a:ext cx="43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59" name="Line 18"/>
            <p:cNvSpPr>
              <a:spLocks noChangeShapeType="1"/>
            </p:cNvSpPr>
            <p:nvPr/>
          </p:nvSpPr>
          <p:spPr bwMode="auto">
            <a:xfrm>
              <a:off x="4704" y="1804"/>
              <a:ext cx="0" cy="76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sp>
        <p:nvSpPr>
          <p:cNvPr id="61457" name="Text Box 26"/>
          <p:cNvSpPr txBox="1">
            <a:spLocks noChangeArrowheads="1"/>
          </p:cNvSpPr>
          <p:nvPr/>
        </p:nvSpPr>
        <p:spPr bwMode="auto">
          <a:xfrm>
            <a:off x="590206" y="4342825"/>
            <a:ext cx="3321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由旋转矢量图可知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54" name="Text Box 32"/>
              <p:cNvSpPr txBox="1">
                <a:spLocks noChangeArrowheads="1"/>
              </p:cNvSpPr>
              <p:nvPr/>
            </p:nvSpPr>
            <p:spPr bwMode="auto">
              <a:xfrm>
                <a:off x="4019206" y="5758876"/>
                <a:ext cx="5562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（负号表示速度沿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轴负方向）</a:t>
                </a:r>
              </a:p>
            </p:txBody>
          </p:sp>
        </mc:Choice>
        <mc:Fallback xmlns="">
          <p:sp>
            <p:nvSpPr>
              <p:cNvPr id="6145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19206" y="5758876"/>
                <a:ext cx="5562600" cy="523875"/>
              </a:xfrm>
              <a:prstGeom prst="rect">
                <a:avLst/>
              </a:prstGeom>
              <a:blipFill>
                <a:blip r:embed="rId3"/>
                <a:stretch>
                  <a:fillRect l="-2191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53" name="Rectangle 42"/>
              <p:cNvSpPr>
                <a:spLocks noChangeArrowheads="1"/>
              </p:cNvSpPr>
              <p:nvPr/>
            </p:nvSpPr>
            <p:spPr bwMode="auto">
              <a:xfrm>
                <a:off x="590206" y="501076"/>
                <a:ext cx="929192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（2）求物体从初位置运动到第一次经过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处时的速度；</a:t>
                </a:r>
              </a:p>
            </p:txBody>
          </p:sp>
        </mc:Choice>
        <mc:Fallback xmlns="">
          <p:sp>
            <p:nvSpPr>
              <p:cNvPr id="6145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206" y="501076"/>
                <a:ext cx="9291924" cy="523220"/>
              </a:xfrm>
              <a:prstGeom prst="rect">
                <a:avLst/>
              </a:prstGeom>
              <a:blipFill>
                <a:blip r:embed="rId4"/>
                <a:stretch>
                  <a:fillRect l="-137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276006" y="1563994"/>
                <a:ext cx="324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006" y="1563994"/>
                <a:ext cx="32499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207025" y="1599626"/>
                <a:ext cx="2245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25" y="1599626"/>
                <a:ext cx="22452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352207" y="2287204"/>
                <a:ext cx="2201372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07" y="2287204"/>
                <a:ext cx="2201372" cy="82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399383" y="2240614"/>
                <a:ext cx="85670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83" y="2240614"/>
                <a:ext cx="856709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78398" y="3314008"/>
                <a:ext cx="138973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8" y="3314008"/>
                <a:ext cx="1389739" cy="827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2277926" y="3481691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798706" y="3227738"/>
                <a:ext cx="158851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06" y="3227738"/>
                <a:ext cx="1588512" cy="910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489199" y="4155311"/>
                <a:ext cx="138973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199" y="4155311"/>
                <a:ext cx="1389739" cy="8272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42460" y="5089428"/>
                <a:ext cx="2940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0" y="5089428"/>
                <a:ext cx="29401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256748" y="5763966"/>
                <a:ext cx="2687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−0.26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48" y="5763966"/>
                <a:ext cx="26879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612659" y="404946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59" y="4049466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8515006" y="4000803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006" y="4000803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038203" y="2937767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03" y="2937767"/>
                <a:ext cx="515206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7984353" y="406479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353" y="4064790"/>
                <a:ext cx="515206" cy="578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655003" y="4018788"/>
                <a:ext cx="515205" cy="1010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003" y="4018788"/>
                <a:ext cx="515205" cy="101046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8430480" y="3149861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480" y="3149861"/>
                <a:ext cx="55322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2540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1" grpId="0"/>
      <p:bldP spid="61457" grpId="0"/>
      <p:bldP spid="6145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547821" y="2086989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 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577021" y="1767901"/>
            <a:ext cx="3657600" cy="3124200"/>
            <a:chOff x="3312" y="1200"/>
            <a:chExt cx="2304" cy="1968"/>
          </a:xfrm>
        </p:grpSpPr>
        <p:sp>
          <p:nvSpPr>
            <p:cNvPr id="63505" name="Rectangle 8"/>
            <p:cNvSpPr>
              <a:spLocks noChangeArrowheads="1"/>
            </p:cNvSpPr>
            <p:nvPr/>
          </p:nvSpPr>
          <p:spPr bwMode="auto">
            <a:xfrm>
              <a:off x="3312" y="1200"/>
              <a:ext cx="2304" cy="196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63506" name="Line 9"/>
            <p:cNvSpPr>
              <a:spLocks noChangeShapeType="1"/>
            </p:cNvSpPr>
            <p:nvPr/>
          </p:nvSpPr>
          <p:spPr bwMode="auto">
            <a:xfrm>
              <a:off x="4368" y="2160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507" name="Oval 10"/>
            <p:cNvSpPr>
              <a:spLocks noChangeArrowheads="1"/>
            </p:cNvSpPr>
            <p:nvPr/>
          </p:nvSpPr>
          <p:spPr bwMode="auto">
            <a:xfrm>
              <a:off x="3504" y="1296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63508" name="Line 11"/>
            <p:cNvSpPr>
              <a:spLocks noChangeShapeType="1"/>
            </p:cNvSpPr>
            <p:nvPr/>
          </p:nvSpPr>
          <p:spPr bwMode="auto">
            <a:xfrm>
              <a:off x="3504" y="216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509" name="Line 12"/>
            <p:cNvSpPr>
              <a:spLocks noChangeShapeType="1"/>
            </p:cNvSpPr>
            <p:nvPr/>
          </p:nvSpPr>
          <p:spPr bwMode="auto">
            <a:xfrm>
              <a:off x="4368" y="129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3512" name="Group 34"/>
            <p:cNvGrpSpPr>
              <a:grpSpLocks/>
            </p:cNvGrpSpPr>
            <p:nvPr/>
          </p:nvGrpSpPr>
          <p:grpSpPr bwMode="auto">
            <a:xfrm>
              <a:off x="4368" y="2160"/>
              <a:ext cx="840" cy="876"/>
              <a:chOff x="4272" y="2496"/>
              <a:chExt cx="840" cy="876"/>
            </a:xfrm>
          </p:grpSpPr>
          <p:sp>
            <p:nvSpPr>
              <p:cNvPr id="63517" name="Line 17"/>
              <p:cNvSpPr>
                <a:spLocks noChangeShapeType="1"/>
              </p:cNvSpPr>
              <p:nvPr/>
            </p:nvSpPr>
            <p:spPr bwMode="auto">
              <a:xfrm>
                <a:off x="4272" y="2496"/>
                <a:ext cx="624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3518" name="Freeform 21"/>
              <p:cNvSpPr>
                <a:spLocks/>
              </p:cNvSpPr>
              <p:nvPr/>
            </p:nvSpPr>
            <p:spPr bwMode="auto">
              <a:xfrm>
                <a:off x="4788" y="3066"/>
                <a:ext cx="324" cy="306"/>
              </a:xfrm>
              <a:custGeom>
                <a:avLst/>
                <a:gdLst>
                  <a:gd name="T0" fmla="*/ 0 w 324"/>
                  <a:gd name="T1" fmla="*/ 306 h 306"/>
                  <a:gd name="T2" fmla="*/ 102 w 324"/>
                  <a:gd name="T3" fmla="*/ 252 h 306"/>
                  <a:gd name="T4" fmla="*/ 204 w 324"/>
                  <a:gd name="T5" fmla="*/ 162 h 306"/>
                  <a:gd name="T6" fmla="*/ 324 w 324"/>
                  <a:gd name="T7" fmla="*/ 0 h 3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4"/>
                  <a:gd name="T13" fmla="*/ 0 h 306"/>
                  <a:gd name="T14" fmla="*/ 324 w 324"/>
                  <a:gd name="T15" fmla="*/ 306 h 3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4" h="306">
                    <a:moveTo>
                      <a:pt x="0" y="306"/>
                    </a:moveTo>
                    <a:cubicBezTo>
                      <a:pt x="17" y="297"/>
                      <a:pt x="68" y="276"/>
                      <a:pt x="102" y="252"/>
                    </a:cubicBezTo>
                    <a:cubicBezTo>
                      <a:pt x="136" y="228"/>
                      <a:pt x="167" y="204"/>
                      <a:pt x="204" y="162"/>
                    </a:cubicBezTo>
                    <a:cubicBezTo>
                      <a:pt x="241" y="120"/>
                      <a:pt x="299" y="34"/>
                      <a:pt x="324" y="0"/>
                    </a:cubicBezTo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3514" name="Freeform 23"/>
            <p:cNvSpPr>
              <a:spLocks/>
            </p:cNvSpPr>
            <p:nvPr/>
          </p:nvSpPr>
          <p:spPr bwMode="auto">
            <a:xfrm>
              <a:off x="4547" y="2171"/>
              <a:ext cx="120" cy="183"/>
            </a:xfrm>
            <a:custGeom>
              <a:avLst/>
              <a:gdLst>
                <a:gd name="T0" fmla="*/ 0 w 120"/>
                <a:gd name="T1" fmla="*/ 183 h 183"/>
                <a:gd name="T2" fmla="*/ 90 w 120"/>
                <a:gd name="T3" fmla="*/ 116 h 183"/>
                <a:gd name="T4" fmla="*/ 120 w 120"/>
                <a:gd name="T5" fmla="*/ 0 h 183"/>
                <a:gd name="T6" fmla="*/ 0 60000 65536"/>
                <a:gd name="T7" fmla="*/ 0 60000 65536"/>
                <a:gd name="T8" fmla="*/ 0 60000 65536"/>
                <a:gd name="T9" fmla="*/ 0 w 120"/>
                <a:gd name="T10" fmla="*/ 0 h 183"/>
                <a:gd name="T11" fmla="*/ 120 w 120"/>
                <a:gd name="T12" fmla="*/ 183 h 1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83">
                  <a:moveTo>
                    <a:pt x="0" y="183"/>
                  </a:moveTo>
                  <a:cubicBezTo>
                    <a:pt x="15" y="172"/>
                    <a:pt x="70" y="146"/>
                    <a:pt x="90" y="116"/>
                  </a:cubicBezTo>
                  <a:cubicBezTo>
                    <a:pt x="110" y="86"/>
                    <a:pt x="114" y="24"/>
                    <a:pt x="120" y="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Rectangle 41"/>
              <p:cNvSpPr>
                <a:spLocks noChangeArrowheads="1"/>
              </p:cNvSpPr>
              <p:nvPr/>
            </p:nvSpPr>
            <p:spPr bwMode="auto">
              <a:xfrm>
                <a:off x="547821" y="497901"/>
                <a:ext cx="8915400" cy="963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（3）如果物体在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处时速度不等于零，而是具有向右的初速度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，求其运动方程。</a:t>
                </a:r>
              </a:p>
            </p:txBody>
          </p:sp>
        </mc:Choice>
        <mc:Fallback xmlns="">
          <p:sp>
            <p:nvSpPr>
              <p:cNvPr id="6350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21" y="497901"/>
                <a:ext cx="8915400" cy="963613"/>
              </a:xfrm>
              <a:prstGeom prst="rect">
                <a:avLst/>
              </a:prstGeom>
              <a:blipFill>
                <a:blip r:embed="rId3"/>
                <a:stretch>
                  <a:fillRect l="-1436" t="-6962" r="-1368" b="-170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9" name="Text Box 31"/>
              <p:cNvSpPr txBox="1">
                <a:spLocks noChangeArrowheads="1"/>
              </p:cNvSpPr>
              <p:nvPr/>
            </p:nvSpPr>
            <p:spPr bwMode="auto">
              <a:xfrm>
                <a:off x="547821" y="4982589"/>
                <a:ext cx="76962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，由旋转矢量图可知</a:t>
                </a:r>
              </a:p>
            </p:txBody>
          </p:sp>
        </mc:Choice>
        <mc:Fallback xmlns="">
          <p:sp>
            <p:nvSpPr>
              <p:cNvPr id="63499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21" y="4982589"/>
                <a:ext cx="7696200" cy="523875"/>
              </a:xfrm>
              <a:prstGeom prst="rect">
                <a:avLst/>
              </a:prstGeom>
              <a:blipFill>
                <a:blip r:embed="rId4"/>
                <a:stretch>
                  <a:fillRect l="-1664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665853" y="2088519"/>
                <a:ext cx="20266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=0.0707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53" y="2088519"/>
                <a:ext cx="202664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200234" y="1582848"/>
                <a:ext cx="259462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34" y="1582848"/>
                <a:ext cx="2594620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6500" y="2998215"/>
                <a:ext cx="2535951" cy="904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0" y="2998215"/>
                <a:ext cx="2535951" cy="904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851716" y="3164757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16" y="3164757"/>
                <a:ext cx="11179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54799" y="3928230"/>
                <a:ext cx="166244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9" y="3928230"/>
                <a:ext cx="1662443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213924" y="4107597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788080" y="3890976"/>
                <a:ext cx="150759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80" y="3890976"/>
                <a:ext cx="150759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671217" y="4832298"/>
                <a:ext cx="166244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17" y="4832298"/>
                <a:ext cx="1662443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527129" y="5586724"/>
                <a:ext cx="433073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=0.0707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129" y="5586724"/>
                <a:ext cx="4330737" cy="824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18637" y="565675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7" y="5656754"/>
                <a:ext cx="31334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796221" y="3258179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21" y="3258179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657994" y="3188652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94" y="3188652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325430" y="3758963"/>
                <a:ext cx="60817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430" y="3758963"/>
                <a:ext cx="608179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8307501" y="421515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01" y="4215155"/>
                <a:ext cx="55322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576681" y="3253416"/>
                <a:ext cx="832471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81" y="3253416"/>
                <a:ext cx="832471" cy="8244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079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9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76250" y="1203326"/>
            <a:ext cx="306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振动的周期；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3789363" y="1177926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振动的总能量；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476250" y="1724026"/>
            <a:ext cx="7056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物体位于何处时，其动能和势能相等。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476250" y="2260601"/>
            <a:ext cx="165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解：①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46" name="Text Box 4"/>
              <p:cNvSpPr txBox="1">
                <a:spLocks noChangeArrowheads="1"/>
              </p:cNvSpPr>
              <p:nvPr/>
            </p:nvSpPr>
            <p:spPr bwMode="auto">
              <a:xfrm>
                <a:off x="476250" y="257176"/>
                <a:ext cx="8796338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例：一轻弹簧与质量为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的物体构成谐振子，若振幅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，最大加速度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4.0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。求： </a:t>
                </a:r>
              </a:p>
            </p:txBody>
          </p:sp>
        </mc:Choice>
        <mc:Fallback xmlns="">
          <p:sp>
            <p:nvSpPr>
              <p:cNvPr id="7784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50" y="257176"/>
                <a:ext cx="8796338" cy="954088"/>
              </a:xfrm>
              <a:prstGeom prst="rect">
                <a:avLst/>
              </a:prstGeom>
              <a:blipFill>
                <a:blip r:embed="rId3"/>
                <a:stretch>
                  <a:fillRect l="-1386" t="-6369" r="-1455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476250" y="4384676"/>
            <a:ext cx="749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p:sp>
        <p:nvSpPr>
          <p:cNvPr id="71714" name="Text Box 34"/>
          <p:cNvSpPr txBox="1">
            <a:spLocks noChangeArrowheads="1"/>
          </p:cNvSpPr>
          <p:nvPr/>
        </p:nvSpPr>
        <p:spPr bwMode="auto">
          <a:xfrm>
            <a:off x="476250" y="5172076"/>
            <a:ext cx="900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③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591416" y="2272043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2272043"/>
                <a:ext cx="38465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591416" y="2734719"/>
                <a:ext cx="39769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=4.0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2734719"/>
                <a:ext cx="39769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662615" y="2762643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15" y="2762643"/>
                <a:ext cx="1960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91416" y="3225161"/>
                <a:ext cx="2076531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3225161"/>
                <a:ext cx="2076531" cy="969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540073" y="3496823"/>
                <a:ext cx="10490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73" y="3496823"/>
                <a:ext cx="10490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662615" y="3284222"/>
                <a:ext cx="2900602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=0.314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15" y="3284222"/>
                <a:ext cx="2900602" cy="901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88863" y="4210729"/>
                <a:ext cx="184896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4210729"/>
                <a:ext cx="1848968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099017" y="4205054"/>
                <a:ext cx="1495153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17" y="4205054"/>
                <a:ext cx="1495153" cy="9103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897088" y="4210729"/>
                <a:ext cx="23835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88" y="4210729"/>
                <a:ext cx="2383538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046361" y="4415494"/>
                <a:ext cx="2166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361" y="4415494"/>
                <a:ext cx="216661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988863" y="5019545"/>
                <a:ext cx="254114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5019545"/>
                <a:ext cx="2541144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817145" y="5019545"/>
                <a:ext cx="164442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45" y="5019545"/>
                <a:ext cx="1644425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88863" y="5796537"/>
                <a:ext cx="352513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5796537"/>
                <a:ext cx="3525132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710859" y="5794023"/>
                <a:ext cx="1715085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9" y="5794023"/>
                <a:ext cx="1715085" cy="9823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311644" y="6007570"/>
                <a:ext cx="3068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.07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44" y="6007570"/>
                <a:ext cx="306827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1753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71686" grpId="0"/>
      <p:bldP spid="71687" grpId="0"/>
      <p:bldP spid="71688" grpId="0"/>
      <p:bldP spid="71705" grpId="0"/>
      <p:bldP spid="7171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843216" y="2582083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07221" y="3740540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55738" y="2363558"/>
            <a:ext cx="3753135" cy="677256"/>
            <a:chOff x="1968160" y="1961766"/>
            <a:chExt cx="3753135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简谐振动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19743" y="3551160"/>
            <a:ext cx="3753135" cy="640991"/>
            <a:chOff x="2715904" y="3066480"/>
            <a:chExt cx="3753135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简谐振动的合成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2025653"/>
            <a:ext cx="7804150" cy="859369"/>
            <a:chOff x="1616982" y="2568618"/>
            <a:chExt cx="7805314" cy="85938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752765"/>
              <a:ext cx="6874681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由简谐振动的动力学方程决定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125891"/>
            <a:ext cx="7632700" cy="859368"/>
            <a:chOff x="1616982" y="3350397"/>
            <a:chExt cx="7633896" cy="85938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524920"/>
              <a:ext cx="6703263" cy="523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由简谐振动的运动学方程决定</a:t>
              </a: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1"/>
            <a:ext cx="7526337" cy="858493"/>
            <a:chOff x="1616982" y="4199905"/>
            <a:chExt cx="7527018" cy="859387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5" y="4366150"/>
              <a:ext cx="6596385" cy="52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由简谐振动的周期决定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94229"/>
            <a:ext cx="7632700" cy="859369"/>
            <a:chOff x="1616982" y="5054362"/>
            <a:chExt cx="7633896" cy="85938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233831"/>
              <a:ext cx="6703263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由弹簧振子系统中的倔强系数和质量决定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5332865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85566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0801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在弹簧振子系统中，角频率的大小是由什么因素决定的 </a:t>
            </a:r>
          </a:p>
        </p:txBody>
      </p:sp>
    </p:spTree>
    <p:extLst>
      <p:ext uri="{BB962C8B-B14F-4D97-AF65-F5344CB8AC3E}">
        <p14:creationId xmlns:p14="http://schemas.microsoft.com/office/powerpoint/2010/main" val="12024446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1993900"/>
            <a:ext cx="7804150" cy="954088"/>
            <a:chOff x="1616982" y="2536861"/>
            <a:chExt cx="7805314" cy="95410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536861"/>
              <a:ext cx="687468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物体处在运动正方向的端点时，速度和加速度都达到最大值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097213"/>
            <a:ext cx="7804150" cy="954087"/>
            <a:chOff x="1616982" y="3321716"/>
            <a:chExt cx="7805373" cy="95410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321716"/>
              <a:ext cx="687474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物体位于平衡位置且向负方向运动时，速度和加速度都为零</a:t>
              </a: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3"/>
            <a:ext cx="7804149" cy="954087"/>
            <a:chOff x="1616982" y="4199905"/>
            <a:chExt cx="7804855" cy="955080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4" y="4200878"/>
              <a:ext cx="6874223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物体位于平衡位置且向正方向运动时，速度最大，加速度为零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70500"/>
            <a:ext cx="7804149" cy="954088"/>
            <a:chOff x="1616982" y="5030627"/>
            <a:chExt cx="7805372" cy="95410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030627"/>
              <a:ext cx="687473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物体处在负方向的端点时，速度最大，加速度为零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3608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95800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0802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对一个作简谐振动的物体，下面哪种说法是正确的？</a:t>
            </a:r>
          </a:p>
        </p:txBody>
      </p:sp>
    </p:spTree>
    <p:extLst>
      <p:ext uri="{BB962C8B-B14F-4D97-AF65-F5344CB8AC3E}">
        <p14:creationId xmlns:p14="http://schemas.microsoft.com/office/powerpoint/2010/main" val="16945564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1124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122" name="文本框 24"/>
              <p:cNvSpPr txBox="1">
                <a:spLocks noChangeArrowheads="1"/>
              </p:cNvSpPr>
              <p:nvPr/>
            </p:nvSpPr>
            <p:spPr bwMode="auto">
              <a:xfrm>
                <a:off x="1901825" y="731838"/>
                <a:ext cx="8251825" cy="1384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0803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一个质点作简谐振动，振幅为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，在起始时刻质点的位移为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，且向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轴的正方向运动，代表此简谐振动的旋转矢量图为</a:t>
                </a:r>
              </a:p>
            </p:txBody>
          </p:sp>
        </mc:Choice>
        <mc:Fallback xmlns="">
          <p:sp>
            <p:nvSpPr>
              <p:cNvPr id="31122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1825" y="731838"/>
                <a:ext cx="8251825" cy="1384300"/>
              </a:xfrm>
              <a:prstGeom prst="rect">
                <a:avLst/>
              </a:prstGeom>
              <a:blipFill>
                <a:blip r:embed="rId2"/>
                <a:stretch>
                  <a:fillRect l="-1551" t="-5286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405437" y="4620498"/>
            <a:ext cx="3922094" cy="1741246"/>
            <a:chOff x="5405437" y="4620498"/>
            <a:chExt cx="3922094" cy="1741246"/>
          </a:xfrm>
        </p:grpSpPr>
        <p:grpSp>
          <p:nvGrpSpPr>
            <p:cNvPr id="26" name="组合 25"/>
            <p:cNvGrpSpPr>
              <a:grpSpLocks/>
            </p:cNvGrpSpPr>
            <p:nvPr/>
          </p:nvGrpSpPr>
          <p:grpSpPr bwMode="auto">
            <a:xfrm>
              <a:off x="5405437" y="4665662"/>
              <a:ext cx="3922094" cy="1696082"/>
              <a:chOff x="5404788" y="4666371"/>
              <a:chExt cx="3923373" cy="1695500"/>
            </a:xfrm>
          </p:grpSpPr>
          <p:grpSp>
            <p:nvGrpSpPr>
              <p:cNvPr id="31053" name="组合 26"/>
              <p:cNvGrpSpPr>
                <a:grpSpLocks/>
              </p:cNvGrpSpPr>
              <p:nvPr/>
            </p:nvGrpSpPr>
            <p:grpSpPr bwMode="auto">
              <a:xfrm>
                <a:off x="5404788" y="4962593"/>
                <a:ext cx="743946" cy="859387"/>
                <a:chOff x="1616982" y="4998022"/>
                <a:chExt cx="743946" cy="859387"/>
              </a:xfrm>
            </p:grpSpPr>
            <p:grpSp>
              <p:nvGrpSpPr>
                <p:cNvPr id="31066" name="组合 27"/>
                <p:cNvGrpSpPr>
                  <a:grpSpLocks/>
                </p:cNvGrpSpPr>
                <p:nvPr/>
              </p:nvGrpSpPr>
              <p:grpSpPr bwMode="auto">
                <a:xfrm>
                  <a:off x="1616982" y="5431297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068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69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067" name="文本框 28"/>
                <p:cNvSpPr txBox="1">
                  <a:spLocks noChangeArrowheads="1"/>
                </p:cNvSpPr>
                <p:nvPr/>
              </p:nvSpPr>
              <p:spPr bwMode="auto">
                <a:xfrm>
                  <a:off x="1668138" y="4998022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肆</a:t>
                  </a:r>
                </a:p>
              </p:txBody>
            </p:sp>
          </p:grpSp>
          <p:grpSp>
            <p:nvGrpSpPr>
              <p:cNvPr id="31054" name="组合 143"/>
              <p:cNvGrpSpPr>
                <a:grpSpLocks/>
              </p:cNvGrpSpPr>
              <p:nvPr/>
            </p:nvGrpSpPr>
            <p:grpSpPr bwMode="auto">
              <a:xfrm>
                <a:off x="6315846" y="4666371"/>
                <a:ext cx="3012315" cy="1695500"/>
                <a:chOff x="5481757" y="3695306"/>
                <a:chExt cx="3012315" cy="1695500"/>
              </a:xfrm>
            </p:grpSpPr>
            <p:sp>
              <p:nvSpPr>
                <p:cNvPr id="31055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481757" y="3695306"/>
                  <a:ext cx="1247347" cy="11074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56" name="Line 19"/>
                <p:cNvSpPr>
                  <a:spLocks noChangeShapeType="1"/>
                </p:cNvSpPr>
                <p:nvPr/>
              </p:nvSpPr>
              <p:spPr bwMode="auto">
                <a:xfrm>
                  <a:off x="6529089" y="4572719"/>
                  <a:ext cx="196498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57" name="Oval 18"/>
                <p:cNvSpPr>
                  <a:spLocks noChangeArrowheads="1"/>
                </p:cNvSpPr>
                <p:nvPr/>
              </p:nvSpPr>
              <p:spPr bwMode="auto">
                <a:xfrm>
                  <a:off x="5678475" y="3843103"/>
                  <a:ext cx="1571547" cy="1471723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05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120267" y="423861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59" name="Freeform 15"/>
                <p:cNvSpPr>
                  <a:spLocks/>
                </p:cNvSpPr>
                <p:nvPr/>
              </p:nvSpPr>
              <p:spPr bwMode="auto">
                <a:xfrm>
                  <a:off x="7217053" y="4916191"/>
                  <a:ext cx="229688" cy="255002"/>
                </a:xfrm>
                <a:custGeom>
                  <a:avLst/>
                  <a:gdLst>
                    <a:gd name="T0" fmla="*/ 0 w 210"/>
                    <a:gd name="T1" fmla="*/ 216086 h 249"/>
                    <a:gd name="T2" fmla="*/ 120313 w 210"/>
                    <a:gd name="T3" fmla="*/ 133134 h 249"/>
                    <a:gd name="T4" fmla="*/ 218750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6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7331347" y="4867272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107079" y="4773598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959975" y="4319279"/>
                  <a:ext cx="707746" cy="516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06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8294057" y="4204268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4" name="Line 7"/>
                <p:cNvSpPr>
                  <a:spLocks noChangeShapeType="1"/>
                </p:cNvSpPr>
                <p:nvPr/>
              </p:nvSpPr>
              <p:spPr bwMode="auto">
                <a:xfrm>
                  <a:off x="5675178" y="4577866"/>
                  <a:ext cx="9824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65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6089143" y="4568144"/>
                  <a:ext cx="393436" cy="6380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6992489" y="5679223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489" y="5679223"/>
                  <a:ext cx="51520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8154439" y="577723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439" y="5777230"/>
                  <a:ext cx="55322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6387904" y="4620498"/>
                  <a:ext cx="84273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04" y="4620498"/>
                  <a:ext cx="842731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7126087" y="512325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087" y="5123250"/>
                  <a:ext cx="53489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/>
                <p:cNvSpPr/>
                <p:nvPr/>
              </p:nvSpPr>
              <p:spPr>
                <a:xfrm>
                  <a:off x="8814455" y="5020156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55" y="5020156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5405438" y="2206614"/>
            <a:ext cx="3913216" cy="1801729"/>
            <a:chOff x="5405438" y="2206614"/>
            <a:chExt cx="3913216" cy="1801729"/>
          </a:xfrm>
        </p:grpSpPr>
        <p:grpSp>
          <p:nvGrpSpPr>
            <p:cNvPr id="19" name="组合 18"/>
            <p:cNvGrpSpPr>
              <a:grpSpLocks/>
            </p:cNvGrpSpPr>
            <p:nvPr/>
          </p:nvGrpSpPr>
          <p:grpSpPr bwMode="auto">
            <a:xfrm>
              <a:off x="5405438" y="2287474"/>
              <a:ext cx="3835877" cy="1720869"/>
              <a:chOff x="5404788" y="2287460"/>
              <a:chExt cx="3836925" cy="1720480"/>
            </a:xfrm>
          </p:grpSpPr>
          <p:grpSp>
            <p:nvGrpSpPr>
              <p:cNvPr id="31087" name="组合 8"/>
              <p:cNvGrpSpPr>
                <a:grpSpLocks/>
              </p:cNvGrpSpPr>
              <p:nvPr/>
            </p:nvGrpSpPr>
            <p:grpSpPr bwMode="auto">
              <a:xfrm>
                <a:off x="5404788" y="2604198"/>
                <a:ext cx="743946" cy="859387"/>
                <a:chOff x="1616982" y="3488536"/>
                <a:chExt cx="743946" cy="859387"/>
              </a:xfrm>
            </p:grpSpPr>
            <p:grpSp>
              <p:nvGrpSpPr>
                <p:cNvPr id="31100" name="组合 9"/>
                <p:cNvGrpSpPr>
                  <a:grpSpLocks/>
                </p:cNvGrpSpPr>
                <p:nvPr/>
              </p:nvGrpSpPr>
              <p:grpSpPr bwMode="auto">
                <a:xfrm>
                  <a:off x="1616982" y="3921811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102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03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101" name="文本框 10"/>
                <p:cNvSpPr txBox="1">
                  <a:spLocks noChangeArrowheads="1"/>
                </p:cNvSpPr>
                <p:nvPr/>
              </p:nvSpPr>
              <p:spPr bwMode="auto">
                <a:xfrm>
                  <a:off x="1668138" y="3488536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贰</a:t>
                  </a:r>
                </a:p>
              </p:txBody>
            </p:sp>
          </p:grpSp>
          <p:grpSp>
            <p:nvGrpSpPr>
              <p:cNvPr id="31088" name="组合 109"/>
              <p:cNvGrpSpPr>
                <a:grpSpLocks/>
              </p:cNvGrpSpPr>
              <p:nvPr/>
            </p:nvGrpSpPr>
            <p:grpSpPr bwMode="auto">
              <a:xfrm>
                <a:off x="6430512" y="2287460"/>
                <a:ext cx="2811201" cy="1720480"/>
                <a:chOff x="5644407" y="2044561"/>
                <a:chExt cx="2811201" cy="1720480"/>
              </a:xfrm>
            </p:grpSpPr>
            <p:sp>
              <p:nvSpPr>
                <p:cNvPr id="31089" name="Freeform 51"/>
                <p:cNvSpPr>
                  <a:spLocks/>
                </p:cNvSpPr>
                <p:nvPr/>
              </p:nvSpPr>
              <p:spPr bwMode="auto">
                <a:xfrm>
                  <a:off x="7182984" y="3289385"/>
                  <a:ext cx="228589" cy="248757"/>
                </a:xfrm>
                <a:custGeom>
                  <a:avLst/>
                  <a:gdLst>
                    <a:gd name="T0" fmla="*/ 0 w 210"/>
                    <a:gd name="T1" fmla="*/ 164839 h 249"/>
                    <a:gd name="T2" fmla="*/ 119737 w 210"/>
                    <a:gd name="T3" fmla="*/ 99902 h 249"/>
                    <a:gd name="T4" fmla="*/ 206819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9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7297279" y="3241507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9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6320282" y="2044561"/>
                  <a:ext cx="915454" cy="10137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9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254343" y="311244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9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738995" y="2640952"/>
                  <a:ext cx="574769" cy="5120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grpSp>
              <p:nvGrpSpPr>
                <p:cNvPr id="31094" name="Group 37"/>
                <p:cNvGrpSpPr>
                  <a:grpSpLocks/>
                </p:cNvGrpSpPr>
                <p:nvPr/>
              </p:nvGrpSpPr>
              <p:grpSpPr bwMode="auto">
                <a:xfrm>
                  <a:off x="5644407" y="2212133"/>
                  <a:ext cx="2811201" cy="1442580"/>
                  <a:chOff x="6513" y="9370"/>
                  <a:chExt cx="2580" cy="1440"/>
                </a:xfrm>
              </p:grpSpPr>
              <p:sp>
                <p:nvSpPr>
                  <p:cNvPr id="31096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7293" y="10084"/>
                    <a:ext cx="180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97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6513" y="9370"/>
                    <a:ext cx="1440" cy="144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098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17" y="9756"/>
                    <a:ext cx="170" cy="5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109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79" y="9717"/>
                    <a:ext cx="170" cy="5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1095" name="Line 36"/>
                <p:cNvSpPr>
                  <a:spLocks noChangeShapeType="1"/>
                </p:cNvSpPr>
                <p:nvPr/>
              </p:nvSpPr>
              <p:spPr bwMode="auto">
                <a:xfrm>
                  <a:off x="6492822" y="2936546"/>
                  <a:ext cx="359368" cy="58286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8044106" y="3451337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4106" y="3451337"/>
                  <a:ext cx="55322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7409972" y="2206614"/>
                  <a:ext cx="515205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972" y="2206614"/>
                  <a:ext cx="515205" cy="8989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7070578" y="3319609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0578" y="3319609"/>
                  <a:ext cx="51520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8832944" y="2708665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944" y="2708665"/>
                  <a:ext cx="4857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6852802" y="289326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802" y="2893267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920750" y="4721226"/>
            <a:ext cx="3973735" cy="1618557"/>
            <a:chOff x="920750" y="4721226"/>
            <a:chExt cx="3973735" cy="1618557"/>
          </a:xfrm>
        </p:grpSpPr>
        <p:grpSp>
          <p:nvGrpSpPr>
            <p:cNvPr id="20" name="组合 19"/>
            <p:cNvGrpSpPr>
              <a:grpSpLocks/>
            </p:cNvGrpSpPr>
            <p:nvPr/>
          </p:nvGrpSpPr>
          <p:grpSpPr bwMode="auto">
            <a:xfrm>
              <a:off x="920750" y="4721226"/>
              <a:ext cx="3904727" cy="1547862"/>
              <a:chOff x="920226" y="4721087"/>
              <a:chExt cx="3905262" cy="1548744"/>
            </a:xfrm>
          </p:grpSpPr>
          <p:grpSp>
            <p:nvGrpSpPr>
              <p:cNvPr id="31070" name="组合 13"/>
              <p:cNvGrpSpPr>
                <a:grpSpLocks/>
              </p:cNvGrpSpPr>
              <p:nvPr/>
            </p:nvGrpSpPr>
            <p:grpSpPr bwMode="auto">
              <a:xfrm>
                <a:off x="920226" y="4962593"/>
                <a:ext cx="743946" cy="859387"/>
                <a:chOff x="1616982" y="4998022"/>
                <a:chExt cx="743946" cy="859387"/>
              </a:xfrm>
            </p:grpSpPr>
            <p:grpSp>
              <p:nvGrpSpPr>
                <p:cNvPr id="31083" name="组合 14"/>
                <p:cNvGrpSpPr>
                  <a:grpSpLocks/>
                </p:cNvGrpSpPr>
                <p:nvPr/>
              </p:nvGrpSpPr>
              <p:grpSpPr bwMode="auto">
                <a:xfrm>
                  <a:off x="1616982" y="5431297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085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86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084" name="文本框 1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4998022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叁</a:t>
                  </a:r>
                </a:p>
              </p:txBody>
            </p:sp>
          </p:grpSp>
          <p:grpSp>
            <p:nvGrpSpPr>
              <p:cNvPr id="31071" name="组合 126"/>
              <p:cNvGrpSpPr>
                <a:grpSpLocks/>
              </p:cNvGrpSpPr>
              <p:nvPr/>
            </p:nvGrpSpPr>
            <p:grpSpPr bwMode="auto">
              <a:xfrm>
                <a:off x="1813174" y="4721087"/>
                <a:ext cx="3012314" cy="1548744"/>
                <a:chOff x="1195720" y="3883695"/>
                <a:chExt cx="3012314" cy="1548744"/>
              </a:xfrm>
            </p:grpSpPr>
            <p:sp>
              <p:nvSpPr>
                <p:cNvPr id="31072" name="Freeform 35"/>
                <p:cNvSpPr>
                  <a:spLocks/>
                </p:cNvSpPr>
                <p:nvPr/>
              </p:nvSpPr>
              <p:spPr bwMode="auto">
                <a:xfrm>
                  <a:off x="2917828" y="4957824"/>
                  <a:ext cx="229688" cy="249797"/>
                </a:xfrm>
                <a:custGeom>
                  <a:avLst/>
                  <a:gdLst>
                    <a:gd name="T0" fmla="*/ 0 w 210"/>
                    <a:gd name="T1" fmla="*/ 173554 h 249"/>
                    <a:gd name="T2" fmla="*/ 120313 w 210"/>
                    <a:gd name="T3" fmla="*/ 104333 h 249"/>
                    <a:gd name="T4" fmla="*/ 218750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7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32122" y="490890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7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195720" y="4327085"/>
                  <a:ext cx="1178111" cy="9523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7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775983" y="3919083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7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588057" y="4341874"/>
                  <a:ext cx="548393" cy="5339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 dirty="0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077" name="Line 27"/>
                <p:cNvSpPr>
                  <a:spLocks noChangeShapeType="1"/>
                </p:cNvSpPr>
                <p:nvPr/>
              </p:nvSpPr>
              <p:spPr bwMode="auto">
                <a:xfrm>
                  <a:off x="2244150" y="4600822"/>
                  <a:ext cx="196388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78" name="Oval 26"/>
                <p:cNvSpPr>
                  <a:spLocks noChangeArrowheads="1"/>
                </p:cNvSpPr>
                <p:nvPr/>
              </p:nvSpPr>
              <p:spPr bwMode="auto">
                <a:xfrm>
                  <a:off x="1442991" y="3883695"/>
                  <a:ext cx="1520994" cy="1446744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07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037541" y="4199064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8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943180" y="4246942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81" name="Line 21"/>
                <p:cNvSpPr>
                  <a:spLocks noChangeShapeType="1"/>
                </p:cNvSpPr>
                <p:nvPr/>
              </p:nvSpPr>
              <p:spPr bwMode="auto">
                <a:xfrm>
                  <a:off x="1405626" y="4596658"/>
                  <a:ext cx="117811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82" name="Line 20"/>
                <p:cNvSpPr>
                  <a:spLocks noChangeShapeType="1"/>
                </p:cNvSpPr>
                <p:nvPr/>
              </p:nvSpPr>
              <p:spPr bwMode="auto">
                <a:xfrm flipH="1" flipV="1">
                  <a:off x="1712370" y="4055648"/>
                  <a:ext cx="504434" cy="53706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/>
                <p:cNvSpPr/>
                <p:nvPr/>
              </p:nvSpPr>
              <p:spPr>
                <a:xfrm>
                  <a:off x="3516274" y="5771149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274" y="5771149"/>
                  <a:ext cx="55322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1735923" y="5440819"/>
                  <a:ext cx="84273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923" y="5440819"/>
                  <a:ext cx="842731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2486061" y="4783251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061" y="4783251"/>
                  <a:ext cx="51520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/>
                <p:cNvSpPr/>
                <p:nvPr/>
              </p:nvSpPr>
              <p:spPr>
                <a:xfrm>
                  <a:off x="4408775" y="492242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矩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775" y="4922427"/>
                  <a:ext cx="48571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2542768" y="534589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2768" y="5345892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920750" y="2322513"/>
            <a:ext cx="3990014" cy="1640761"/>
            <a:chOff x="920750" y="2322513"/>
            <a:chExt cx="3990014" cy="1640761"/>
          </a:xfrm>
        </p:grpSpPr>
        <p:grpSp>
          <p:nvGrpSpPr>
            <p:cNvPr id="3" name="组合 2"/>
            <p:cNvGrpSpPr>
              <a:grpSpLocks/>
            </p:cNvGrpSpPr>
            <p:nvPr/>
          </p:nvGrpSpPr>
          <p:grpSpPr bwMode="auto">
            <a:xfrm>
              <a:off x="920750" y="2322513"/>
              <a:ext cx="3852851" cy="1563178"/>
              <a:chOff x="920226" y="2322241"/>
              <a:chExt cx="3853373" cy="1563316"/>
            </a:xfrm>
          </p:grpSpPr>
          <p:grpSp>
            <p:nvGrpSpPr>
              <p:cNvPr id="31104" name="组合 3"/>
              <p:cNvGrpSpPr>
                <a:grpSpLocks/>
              </p:cNvGrpSpPr>
              <p:nvPr/>
            </p:nvGrpSpPr>
            <p:grpSpPr bwMode="auto">
              <a:xfrm>
                <a:off x="920226" y="2596600"/>
                <a:ext cx="743946" cy="859387"/>
                <a:chOff x="1616982" y="1979050"/>
                <a:chExt cx="743946" cy="859387"/>
              </a:xfrm>
            </p:grpSpPr>
            <p:grpSp>
              <p:nvGrpSpPr>
                <p:cNvPr id="31118" name="组合 4"/>
                <p:cNvGrpSpPr>
                  <a:grpSpLocks/>
                </p:cNvGrpSpPr>
                <p:nvPr/>
              </p:nvGrpSpPr>
              <p:grpSpPr bwMode="auto">
                <a:xfrm>
                  <a:off x="1616982" y="2412325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120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21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119" name="文本框 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1979050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壹</a:t>
                  </a:r>
                </a:p>
              </p:txBody>
            </p:sp>
          </p:grpSp>
          <p:grpSp>
            <p:nvGrpSpPr>
              <p:cNvPr id="31105" name="组合 91"/>
              <p:cNvGrpSpPr>
                <a:grpSpLocks/>
              </p:cNvGrpSpPr>
              <p:nvPr/>
            </p:nvGrpSpPr>
            <p:grpSpPr bwMode="auto">
              <a:xfrm>
                <a:off x="1938220" y="2322241"/>
                <a:ext cx="2835379" cy="1563316"/>
                <a:chOff x="1442991" y="2250644"/>
                <a:chExt cx="2835379" cy="1563316"/>
              </a:xfrm>
            </p:grpSpPr>
            <p:grpSp>
              <p:nvGrpSpPr>
                <p:cNvPr id="31106" name="Group 63"/>
                <p:cNvGrpSpPr>
                  <a:grpSpLocks/>
                </p:cNvGrpSpPr>
                <p:nvPr/>
              </p:nvGrpSpPr>
              <p:grpSpPr bwMode="auto">
                <a:xfrm>
                  <a:off x="1442991" y="2250644"/>
                  <a:ext cx="2835379" cy="1498785"/>
                  <a:chOff x="2700" y="9327"/>
                  <a:chExt cx="2580" cy="1440"/>
                </a:xfrm>
              </p:grpSpPr>
              <p:sp>
                <p:nvSpPr>
                  <p:cNvPr id="31115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480" y="10041"/>
                    <a:ext cx="180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1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2700" y="9327"/>
                    <a:ext cx="1440" cy="144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117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5" y="9714"/>
                    <a:ext cx="168" cy="5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1107" name="Freeform 62"/>
                <p:cNvSpPr>
                  <a:spLocks/>
                </p:cNvSpPr>
                <p:nvPr/>
              </p:nvSpPr>
              <p:spPr bwMode="auto">
                <a:xfrm>
                  <a:off x="2992559" y="3340385"/>
                  <a:ext cx="230787" cy="259165"/>
                </a:xfrm>
                <a:custGeom>
                  <a:avLst/>
                  <a:gdLst>
                    <a:gd name="T0" fmla="*/ 0 w 210"/>
                    <a:gd name="T1" fmla="*/ 259165 h 249"/>
                    <a:gd name="T2" fmla="*/ 131878 w 210"/>
                    <a:gd name="T3" fmla="*/ 156124 h 249"/>
                    <a:gd name="T4" fmla="*/ 230787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0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107952" y="3290426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0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181508" y="2733586"/>
                  <a:ext cx="923146" cy="951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11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056224" y="2345359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11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548569" y="2708606"/>
                  <a:ext cx="613233" cy="5349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112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316683" y="2375543"/>
                  <a:ext cx="362665" cy="6026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13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064068" y="2612850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14" name="Rectangle 104"/>
                <p:cNvSpPr>
                  <a:spLocks noChangeArrowheads="1"/>
                </p:cNvSpPr>
                <p:nvPr/>
              </p:nvSpPr>
              <p:spPr bwMode="auto">
                <a:xfrm>
                  <a:off x="3428855" y="2616019"/>
                  <a:ext cx="0" cy="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/>
                <p:cNvSpPr/>
                <p:nvPr/>
              </p:nvSpPr>
              <p:spPr>
                <a:xfrm>
                  <a:off x="2919771" y="3064310"/>
                  <a:ext cx="515205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771" y="3064310"/>
                  <a:ext cx="515205" cy="8989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/>
                <p:cNvSpPr/>
                <p:nvPr/>
              </p:nvSpPr>
              <p:spPr>
                <a:xfrm>
                  <a:off x="3510895" y="336095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895" y="3360950"/>
                  <a:ext cx="5532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/>
                <p:cNvSpPr/>
                <p:nvPr/>
              </p:nvSpPr>
              <p:spPr>
                <a:xfrm>
                  <a:off x="2579364" y="2399795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364" y="2399795"/>
                  <a:ext cx="51520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4425054" y="257729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054" y="2577298"/>
                  <a:ext cx="48571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2377807" y="28419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807" y="2841906"/>
                  <a:ext cx="5348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375701" y="5097245"/>
            <a:ext cx="822325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1052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494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582613"/>
            <a:ext cx="9147175" cy="1384300"/>
            <a:chOff x="772016" y="664809"/>
            <a:chExt cx="9145826" cy="1384995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88"/>
              <a:ext cx="161901" cy="37007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8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3" y="664809"/>
                  <a:ext cx="9065119" cy="13849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0804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一质点作谐振动，周期为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，当它由平衡位置向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轴正方向运动时，从二分之一最大位移处到最大位移处这段路程所需要的时间为</a:t>
                  </a:r>
                </a:p>
              </p:txBody>
            </p:sp>
          </mc:Choice>
          <mc:Fallback xmlns="">
            <p:sp>
              <p:nvSpPr>
                <p:cNvPr id="20878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3" y="664809"/>
                  <a:ext cx="9065119" cy="1384995"/>
                </a:xfrm>
                <a:prstGeom prst="rect">
                  <a:avLst/>
                </a:prstGeom>
                <a:blipFill>
                  <a:blip r:embed="rId2"/>
                  <a:stretch>
                    <a:fillRect l="-1344" t="-5727" b="-11454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4526618" y="1611434"/>
              <a:ext cx="138093" cy="35736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0876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7692" y="1973263"/>
            <a:ext cx="3606175" cy="2819400"/>
            <a:chOff x="1157692" y="1973263"/>
            <a:chExt cx="3606175" cy="2819400"/>
          </a:xfrm>
        </p:grpSpPr>
        <p:grpSp>
          <p:nvGrpSpPr>
            <p:cNvPr id="60" name="Group 5"/>
            <p:cNvGrpSpPr>
              <a:grpSpLocks/>
            </p:cNvGrpSpPr>
            <p:nvPr/>
          </p:nvGrpSpPr>
          <p:grpSpPr bwMode="auto">
            <a:xfrm>
              <a:off x="1341438" y="1973263"/>
              <a:ext cx="3284538" cy="2819400"/>
              <a:chOff x="3259" y="2016"/>
              <a:chExt cx="2069" cy="1776"/>
            </a:xfrm>
          </p:grpSpPr>
          <p:grpSp>
            <p:nvGrpSpPr>
              <p:cNvPr id="20862" name="Group 6"/>
              <p:cNvGrpSpPr>
                <a:grpSpLocks/>
              </p:cNvGrpSpPr>
              <p:nvPr/>
            </p:nvGrpSpPr>
            <p:grpSpPr bwMode="auto">
              <a:xfrm>
                <a:off x="3259" y="2016"/>
                <a:ext cx="2069" cy="1776"/>
                <a:chOff x="3403" y="2064"/>
                <a:chExt cx="2069" cy="1776"/>
              </a:xfrm>
            </p:grpSpPr>
            <p:sp>
              <p:nvSpPr>
                <p:cNvPr id="20872" name="Oval 7"/>
                <p:cNvSpPr>
                  <a:spLocks noChangeArrowheads="1"/>
                </p:cNvSpPr>
                <p:nvPr/>
              </p:nvSpPr>
              <p:spPr bwMode="auto">
                <a:xfrm>
                  <a:off x="3706" y="2324"/>
                  <a:ext cx="1254" cy="1256"/>
                </a:xfrm>
                <a:prstGeom prst="ellipse">
                  <a:avLst/>
                </a:prstGeom>
                <a:noFill/>
                <a:ln w="28575">
                  <a:solidFill>
                    <a:srgbClr val="3333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1">
                    <a:latin typeface="等线" pitchFamily="2" charset="-122"/>
                    <a:ea typeface="等线" pitchFamily="2" charset="-122"/>
                  </a:endParaRPr>
                </a:p>
              </p:txBody>
            </p:sp>
            <p:sp>
              <p:nvSpPr>
                <p:cNvPr id="20873" name="Line 8"/>
                <p:cNvSpPr>
                  <a:spLocks noChangeShapeType="1"/>
                </p:cNvSpPr>
                <p:nvPr/>
              </p:nvSpPr>
              <p:spPr bwMode="auto">
                <a:xfrm>
                  <a:off x="3403" y="2974"/>
                  <a:ext cx="2069" cy="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874" name="Line 9"/>
                <p:cNvSpPr>
                  <a:spLocks noChangeShapeType="1"/>
                </p:cNvSpPr>
                <p:nvPr/>
              </p:nvSpPr>
              <p:spPr bwMode="auto">
                <a:xfrm>
                  <a:off x="4311" y="2064"/>
                  <a:ext cx="0" cy="1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871" name="Line 15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288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70" name="Freeform 18"/>
              <p:cNvSpPr>
                <a:spLocks/>
              </p:cNvSpPr>
              <p:nvPr/>
            </p:nvSpPr>
            <p:spPr bwMode="auto">
              <a:xfrm rot="3154501">
                <a:off x="4796" y="3312"/>
                <a:ext cx="56" cy="240"/>
              </a:xfrm>
              <a:custGeom>
                <a:avLst/>
                <a:gdLst>
                  <a:gd name="T0" fmla="*/ 48 w 56"/>
                  <a:gd name="T1" fmla="*/ 240 h 240"/>
                  <a:gd name="T2" fmla="*/ 48 w 56"/>
                  <a:gd name="T3" fmla="*/ 144 h 240"/>
                  <a:gd name="T4" fmla="*/ 0 w 56"/>
                  <a:gd name="T5" fmla="*/ 0 h 240"/>
                  <a:gd name="T6" fmla="*/ 0 60000 65536"/>
                  <a:gd name="T7" fmla="*/ 0 60000 65536"/>
                  <a:gd name="T8" fmla="*/ 0 60000 65536"/>
                  <a:gd name="T9" fmla="*/ 0 w 56"/>
                  <a:gd name="T10" fmla="*/ 0 h 240"/>
                  <a:gd name="T11" fmla="*/ 56 w 56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6" h="240">
                    <a:moveTo>
                      <a:pt x="48" y="240"/>
                    </a:moveTo>
                    <a:cubicBezTo>
                      <a:pt x="52" y="212"/>
                      <a:pt x="56" y="184"/>
                      <a:pt x="48" y="144"/>
                    </a:cubicBezTo>
                    <a:cubicBezTo>
                      <a:pt x="40" y="104"/>
                      <a:pt x="8" y="24"/>
                      <a:pt x="0" y="0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 type="none" w="med" len="med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9" name="Freeform 22"/>
              <p:cNvSpPr>
                <a:spLocks/>
              </p:cNvSpPr>
              <p:nvPr/>
            </p:nvSpPr>
            <p:spPr bwMode="auto">
              <a:xfrm rot="3664547">
                <a:off x="4248" y="2928"/>
                <a:ext cx="144" cy="192"/>
              </a:xfrm>
              <a:custGeom>
                <a:avLst/>
                <a:gdLst>
                  <a:gd name="T0" fmla="*/ 0 w 144"/>
                  <a:gd name="T1" fmla="*/ 0 h 192"/>
                  <a:gd name="T2" fmla="*/ 96 w 144"/>
                  <a:gd name="T3" fmla="*/ 48 h 192"/>
                  <a:gd name="T4" fmla="*/ 144 w 144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0"/>
                    </a:moveTo>
                    <a:cubicBezTo>
                      <a:pt x="36" y="8"/>
                      <a:pt x="72" y="16"/>
                      <a:pt x="96" y="48"/>
                    </a:cubicBezTo>
                    <a:cubicBezTo>
                      <a:pt x="120" y="80"/>
                      <a:pt x="136" y="168"/>
                      <a:pt x="144" y="192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8" name="Line 24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9900CC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7" name="Line 26"/>
              <p:cNvSpPr>
                <a:spLocks noChangeShapeType="1"/>
              </p:cNvSpPr>
              <p:nvPr/>
            </p:nvSpPr>
            <p:spPr bwMode="auto">
              <a:xfrm>
                <a:off x="4464" y="2352"/>
                <a:ext cx="0" cy="110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2833967" y="2880703"/>
                  <a:ext cx="890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3967" y="2880703"/>
                  <a:ext cx="89030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3827363" y="3895724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363" y="3895724"/>
                  <a:ext cx="55322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3699662" y="3337321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662" y="3337321"/>
                  <a:ext cx="515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4278157" y="2952906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157" y="2952906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1157692" y="3316943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92" y="3316943"/>
                  <a:ext cx="78290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3734586" y="2878075"/>
                  <a:ext cx="690702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586" y="2878075"/>
                  <a:ext cx="690702" cy="5783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3083955" y="4188900"/>
                  <a:ext cx="696473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955" y="4188900"/>
                  <a:ext cx="696473" cy="5783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2975667" y="3447690"/>
                  <a:ext cx="7486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67" y="3447690"/>
                  <a:ext cx="74860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2369717" y="333681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717" y="3336812"/>
                  <a:ext cx="53489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1857762" y="4875427"/>
                <a:ext cx="264213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/3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762" y="4875427"/>
                <a:ext cx="2642134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369717" y="5807075"/>
                <a:ext cx="133543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7" y="5807075"/>
                <a:ext cx="1335430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137150" y="2511425"/>
            <a:ext cx="6640513" cy="3336925"/>
            <a:chOff x="5137150" y="2511425"/>
            <a:chExt cx="6640513" cy="3336925"/>
          </a:xfrm>
        </p:grpSpPr>
        <p:grpSp>
          <p:nvGrpSpPr>
            <p:cNvPr id="20882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037" y="2288564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09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61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48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17"/>
                <a:ext cx="969949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952" y="2365265"/>
                <a:ext cx="120855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356" y="2397397"/>
                <a:ext cx="120648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222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674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586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397"/>
                <a:ext cx="1955830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212"/>
                <a:ext cx="971940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97" y="2342462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11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33"/>
                <a:ext cx="1878155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745"/>
                <a:ext cx="948040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0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2090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2090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2090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69" y="6002581"/>
                <a:ext cx="8020496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987520" y="4517398"/>
                  <a:ext cx="505138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520" y="4517398"/>
                  <a:ext cx="505138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5806314" y="4518809"/>
                  <a:ext cx="505138" cy="8961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314" y="4518809"/>
                  <a:ext cx="505138" cy="8961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7293486" y="4518809"/>
                  <a:ext cx="681597" cy="8961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486" y="4518809"/>
                  <a:ext cx="681597" cy="8961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10570025" y="4517398"/>
                  <a:ext cx="505138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0025" y="4517398"/>
                  <a:ext cx="505138" cy="8989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8847138" y="2289175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088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0125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735013"/>
            <a:ext cx="9147175" cy="522287"/>
            <a:chOff x="772016" y="664809"/>
            <a:chExt cx="9145826" cy="523220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9096"/>
              <a:ext cx="161901" cy="370549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4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906511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0805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一简谐运动曲线如图所示，则其运动周期是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8489356" y="761819"/>
              <a:ext cx="138092" cy="35782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2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85" name="组合 7"/>
          <p:cNvGrpSpPr>
            <a:grpSpLocks/>
          </p:cNvGrpSpPr>
          <p:nvPr/>
        </p:nvGrpSpPr>
        <p:grpSpPr bwMode="auto">
          <a:xfrm>
            <a:off x="1547813" y="1578883"/>
            <a:ext cx="3372015" cy="1716768"/>
            <a:chOff x="5003800" y="2132921"/>
            <a:chExt cx="3372015" cy="1716768"/>
          </a:xfrm>
        </p:grpSpPr>
        <p:grpSp>
          <p:nvGrpSpPr>
            <p:cNvPr id="31993" name="组合 24"/>
            <p:cNvGrpSpPr>
              <a:grpSpLocks/>
            </p:cNvGrpSpPr>
            <p:nvPr/>
          </p:nvGrpSpPr>
          <p:grpSpPr bwMode="auto">
            <a:xfrm>
              <a:off x="5003800" y="2132921"/>
              <a:ext cx="3372015" cy="1716768"/>
              <a:chOff x="5004048" y="2132856"/>
              <a:chExt cx="3371290" cy="1716191"/>
            </a:xfrm>
          </p:grpSpPr>
          <p:grpSp>
            <p:nvGrpSpPr>
              <p:cNvPr id="31995" name="Group 2"/>
              <p:cNvGrpSpPr>
                <a:grpSpLocks/>
              </p:cNvGrpSpPr>
              <p:nvPr/>
            </p:nvGrpSpPr>
            <p:grpSpPr bwMode="auto">
              <a:xfrm>
                <a:off x="5004048" y="2132856"/>
                <a:ext cx="3371290" cy="1716191"/>
                <a:chOff x="6820" y="8262"/>
                <a:chExt cx="2622" cy="1287"/>
              </a:xfrm>
            </p:grpSpPr>
            <p:sp>
              <p:nvSpPr>
                <p:cNvPr id="31997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7222" y="8262"/>
                  <a:ext cx="1" cy="124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8" name="Line 6"/>
                <p:cNvSpPr>
                  <a:spLocks noChangeShapeType="1"/>
                </p:cNvSpPr>
                <p:nvPr/>
              </p:nvSpPr>
              <p:spPr bwMode="auto">
                <a:xfrm>
                  <a:off x="7096" y="8981"/>
                  <a:ext cx="2346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9" name="Freeform 7"/>
                <p:cNvSpPr>
                  <a:spLocks/>
                </p:cNvSpPr>
                <p:nvPr/>
              </p:nvSpPr>
              <p:spPr bwMode="auto">
                <a:xfrm>
                  <a:off x="6933" y="8532"/>
                  <a:ext cx="1936" cy="852"/>
                </a:xfrm>
                <a:custGeom>
                  <a:avLst/>
                  <a:gdLst>
                    <a:gd name="T0" fmla="*/ 0 w 1980"/>
                    <a:gd name="T1" fmla="*/ 2151 h 676"/>
                    <a:gd name="T2" fmla="*/ 483 w 1980"/>
                    <a:gd name="T3" fmla="*/ 166 h 676"/>
                    <a:gd name="T4" fmla="*/ 966 w 1980"/>
                    <a:gd name="T5" fmla="*/ 2151 h 676"/>
                    <a:gd name="T6" fmla="*/ 1448 w 1980"/>
                    <a:gd name="T7" fmla="*/ 166 h 676"/>
                    <a:gd name="T8" fmla="*/ 1770 w 1980"/>
                    <a:gd name="T9" fmla="*/ 1160 h 6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80"/>
                    <a:gd name="T16" fmla="*/ 0 h 676"/>
                    <a:gd name="T17" fmla="*/ 1980 w 1980"/>
                    <a:gd name="T18" fmla="*/ 676 h 6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80" h="676">
                      <a:moveTo>
                        <a:pt x="0" y="676"/>
                      </a:moveTo>
                      <a:cubicBezTo>
                        <a:pt x="180" y="364"/>
                        <a:pt x="360" y="52"/>
                        <a:pt x="540" y="52"/>
                      </a:cubicBezTo>
                      <a:cubicBezTo>
                        <a:pt x="720" y="52"/>
                        <a:pt x="900" y="676"/>
                        <a:pt x="1080" y="676"/>
                      </a:cubicBezTo>
                      <a:cubicBezTo>
                        <a:pt x="1260" y="676"/>
                        <a:pt x="1470" y="104"/>
                        <a:pt x="1620" y="52"/>
                      </a:cubicBezTo>
                      <a:cubicBezTo>
                        <a:pt x="1770" y="0"/>
                        <a:pt x="1920" y="312"/>
                        <a:pt x="1980" y="364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00" name="Rectangle 10"/>
                <p:cNvSpPr>
                  <a:spLocks noChangeArrowheads="1"/>
                </p:cNvSpPr>
                <p:nvPr/>
              </p:nvSpPr>
              <p:spPr bwMode="auto">
                <a:xfrm>
                  <a:off x="6820" y="8457"/>
                  <a:ext cx="391" cy="109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Calibri" pitchFamily="34" charset="0"/>
                  </a:endParaRPr>
                </a:p>
              </p:txBody>
            </p:sp>
          </p:grpSp>
          <p:graphicFrame>
            <p:nvGraphicFramePr>
              <p:cNvPr id="31967" name="Object 223"/>
              <p:cNvGraphicFramePr>
                <a:graphicFrameLocks noChangeAspect="1"/>
              </p:cNvGraphicFramePr>
              <p:nvPr/>
            </p:nvGraphicFramePr>
            <p:xfrm>
              <a:off x="5250117" y="2649349"/>
              <a:ext cx="257987" cy="3476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52" name="公式" r:id="rId3" imgW="126780" imgH="164814" progId="Equation.3">
                      <p:embed/>
                    </p:oleObj>
                  </mc:Choice>
                  <mc:Fallback>
                    <p:oleObj name="公式" r:id="rId3" imgW="126780" imgH="164814" progId="Equation.3">
                      <p:embed/>
                      <p:pic>
                        <p:nvPicPr>
                          <p:cNvPr id="31967" name="Object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0117" y="2649349"/>
                            <a:ext cx="257987" cy="3476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968" name="Object 224"/>
              <p:cNvGraphicFramePr>
                <a:graphicFrameLocks noChangeAspect="1"/>
              </p:cNvGraphicFramePr>
              <p:nvPr/>
            </p:nvGraphicFramePr>
            <p:xfrm>
              <a:off x="5239290" y="2370514"/>
              <a:ext cx="267494" cy="360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53" name="公式" r:id="rId5" imgW="126780" imgH="164814" progId="Equation.3">
                      <p:embed/>
                    </p:oleObj>
                  </mc:Choice>
                  <mc:Fallback>
                    <p:oleObj name="公式" r:id="rId5" imgW="126780" imgH="164814" progId="Equation.3">
                      <p:embed/>
                      <p:pic>
                        <p:nvPicPr>
                          <p:cNvPr id="31968" name="Object 2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9290" y="2370514"/>
                            <a:ext cx="267494" cy="3604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2" name="直接连接符 91"/>
              <p:cNvCxnSpPr/>
              <p:nvPr/>
            </p:nvCxnSpPr>
            <p:spPr>
              <a:xfrm>
                <a:off x="5532571" y="2576300"/>
                <a:ext cx="2745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94" name="TextBox 1"/>
            <p:cNvSpPr txBox="1">
              <a:spLocks noChangeArrowheads="1"/>
            </p:cNvSpPr>
            <p:nvPr/>
          </p:nvSpPr>
          <p:spPr bwMode="auto">
            <a:xfrm>
              <a:off x="5940425" y="3060701"/>
              <a:ext cx="1008063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  <a:endParaRPr lang="zh-CN" altLang="en-US" sz="2800" b="1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</p:grpSp>
      <p:sp>
        <p:nvSpPr>
          <p:cNvPr id="99" name="Line 7"/>
          <p:cNvSpPr>
            <a:spLocks noChangeShapeType="1"/>
          </p:cNvSpPr>
          <p:nvPr/>
        </p:nvSpPr>
        <p:spPr bwMode="auto">
          <a:xfrm rot="20204332" flipV="1">
            <a:off x="2719388" y="4117975"/>
            <a:ext cx="434975" cy="10160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0" name="组合 99"/>
          <p:cNvGrpSpPr>
            <a:grpSpLocks/>
          </p:cNvGrpSpPr>
          <p:nvPr/>
        </p:nvGrpSpPr>
        <p:grpSpPr bwMode="auto">
          <a:xfrm>
            <a:off x="1570021" y="3713163"/>
            <a:ext cx="2882562" cy="2490787"/>
            <a:chOff x="6010275" y="3430588"/>
            <a:chExt cx="2882900" cy="2490787"/>
          </a:xfrm>
        </p:grpSpPr>
        <p:sp>
          <p:nvSpPr>
            <p:cNvPr id="31990" name="Line 4"/>
            <p:cNvSpPr>
              <a:spLocks noChangeShapeType="1"/>
            </p:cNvSpPr>
            <p:nvPr/>
          </p:nvSpPr>
          <p:spPr bwMode="auto">
            <a:xfrm>
              <a:off x="6010275" y="4878388"/>
              <a:ext cx="2882900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91" name="Oval 5"/>
            <p:cNvSpPr>
              <a:spLocks noChangeArrowheads="1"/>
            </p:cNvSpPr>
            <p:nvPr/>
          </p:nvSpPr>
          <p:spPr bwMode="auto">
            <a:xfrm>
              <a:off x="6315075" y="3790950"/>
              <a:ext cx="2130425" cy="2130425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lgDashDot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solidFill>
                  <a:srgbClr val="0000FF"/>
                </a:solidFill>
                <a:latin typeface="Calibri" pitchFamily="34" charset="0"/>
              </a:endParaRPr>
            </a:p>
          </p:txBody>
        </p:sp>
        <p:sp>
          <p:nvSpPr>
            <p:cNvPr id="31992" name="Freeform 10"/>
            <p:cNvSpPr>
              <a:spLocks/>
            </p:cNvSpPr>
            <p:nvPr/>
          </p:nvSpPr>
          <p:spPr bwMode="auto">
            <a:xfrm>
              <a:off x="6162675" y="3430588"/>
              <a:ext cx="622300" cy="528637"/>
            </a:xfrm>
            <a:custGeom>
              <a:avLst/>
              <a:gdLst>
                <a:gd name="T0" fmla="*/ 2147483647 w 392"/>
                <a:gd name="T1" fmla="*/ 0 h 333"/>
                <a:gd name="T2" fmla="*/ 0 w 392"/>
                <a:gd name="T3" fmla="*/ 2147483647 h 333"/>
                <a:gd name="T4" fmla="*/ 0 60000 65536"/>
                <a:gd name="T5" fmla="*/ 0 60000 65536"/>
                <a:gd name="T6" fmla="*/ 0 w 392"/>
                <a:gd name="T7" fmla="*/ 0 h 333"/>
                <a:gd name="T8" fmla="*/ 392 w 392"/>
                <a:gd name="T9" fmla="*/ 333 h 3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2" h="333">
                  <a:moveTo>
                    <a:pt x="379" y="0"/>
                  </a:moveTo>
                  <a:cubicBezTo>
                    <a:pt x="392" y="0"/>
                    <a:pt x="67" y="93"/>
                    <a:pt x="0" y="333"/>
                  </a:cubicBezTo>
                </a:path>
              </a:pathLst>
            </a:custGeom>
            <a:noFill/>
            <a:ln w="41275">
              <a:solidFill>
                <a:srgbClr val="993366"/>
              </a:solidFill>
              <a:round/>
              <a:headEnd/>
              <a:tailEnd type="arrow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8" name="弧形 107"/>
          <p:cNvSpPr/>
          <p:nvPr/>
        </p:nvSpPr>
        <p:spPr bwMode="auto">
          <a:xfrm rot="204447">
            <a:off x="2484438" y="4781550"/>
            <a:ext cx="863600" cy="692150"/>
          </a:xfrm>
          <a:prstGeom prst="arc">
            <a:avLst>
              <a:gd name="adj1" fmla="val 16007499"/>
              <a:gd name="adj2" fmla="val 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-1395668">
            <a:off x="3149600" y="5073650"/>
            <a:ext cx="177800" cy="11017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弧形 110"/>
          <p:cNvSpPr/>
          <p:nvPr/>
        </p:nvSpPr>
        <p:spPr bwMode="auto">
          <a:xfrm rot="4502220">
            <a:off x="2732088" y="4918075"/>
            <a:ext cx="863600" cy="692150"/>
          </a:xfrm>
          <a:prstGeom prst="arc">
            <a:avLst>
              <a:gd name="adj1" fmla="val 16007499"/>
              <a:gd name="adj2" fmla="val 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272816" y="2042075"/>
                <a:ext cx="9044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16" y="2042075"/>
                <a:ext cx="9044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1979466" y="1333281"/>
                <a:ext cx="11139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66" y="1333281"/>
                <a:ext cx="11139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1365757" y="4092252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57" y="4092252"/>
                <a:ext cx="5532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157342" y="4611507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42" y="4611507"/>
                <a:ext cx="4857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3059343" y="4241253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43" y="4241253"/>
                <a:ext cx="1223540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1625787" y="2419035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787" y="2419035"/>
                <a:ext cx="5348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2677864" y="353037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64" y="3530375"/>
                <a:ext cx="515206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3367844" y="590208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44" y="5902080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3349192" y="5117883"/>
                <a:ext cx="15510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92" y="5117883"/>
                <a:ext cx="1551066" cy="8272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5223968" y="5585059"/>
                <a:ext cx="2031454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68" y="5585059"/>
                <a:ext cx="2031454" cy="8272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698009" y="5734458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09" y="5734458"/>
                <a:ext cx="109991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8964021" y="5513311"/>
                <a:ext cx="2256836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021" y="5513311"/>
                <a:ext cx="2256836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5137150" y="2511425"/>
            <a:ext cx="6640513" cy="2736850"/>
            <a:chOff x="5137150" y="2511425"/>
            <a:chExt cx="6640513" cy="2736850"/>
          </a:xfrm>
        </p:grpSpPr>
        <p:grpSp>
          <p:nvGrpSpPr>
            <p:cNvPr id="32008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2736850"/>
              <a:chOff x="1930401" y="1699031"/>
              <a:chExt cx="8331198" cy="3574293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963" y="2288711"/>
                <a:ext cx="120870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180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705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95" y="3407394"/>
                <a:ext cx="1418107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2196"/>
                <a:ext cx="0" cy="274499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54"/>
                <a:ext cx="969949" cy="83552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877" y="2365421"/>
                <a:ext cx="120870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282" y="2397557"/>
                <a:ext cx="1206635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44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896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498" y="2497235"/>
                <a:ext cx="1418107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433"/>
                <a:ext cx="1955830" cy="194678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380"/>
                <a:ext cx="971940" cy="83552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23" y="2342616"/>
                <a:ext cx="120870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93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52"/>
                <a:ext cx="1878155" cy="218313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919"/>
                <a:ext cx="948040" cy="8168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26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2027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2028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2029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37952" y="5219419"/>
                <a:ext cx="8020496" cy="53905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/>
                <p:cNvSpPr/>
                <p:nvPr/>
              </p:nvSpPr>
              <p:spPr>
                <a:xfrm>
                  <a:off x="5543723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2.62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矩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723" y="4388848"/>
                  <a:ext cx="112659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>
                <a:xfrm>
                  <a:off x="7159987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87" y="4388848"/>
                  <a:ext cx="1126590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>
                <a:xfrm>
                  <a:off x="8743110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110" y="4388848"/>
                  <a:ext cx="112659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10303143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2.00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143" y="4388848"/>
                  <a:ext cx="11265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189788" y="2259013"/>
            <a:ext cx="822325" cy="820737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7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8408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71" grpId="0"/>
      <p:bldP spid="72" grpId="0"/>
      <p:bldP spid="88" grpId="0"/>
      <p:bldP spid="89" grpId="0"/>
      <p:bldP spid="90" grpId="0"/>
      <p:bldP spid="91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959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2954" name="组合 32"/>
          <p:cNvGrpSpPr>
            <a:grpSpLocks/>
          </p:cNvGrpSpPr>
          <p:nvPr/>
        </p:nvGrpSpPr>
        <p:grpSpPr bwMode="auto">
          <a:xfrm>
            <a:off x="1719263" y="581767"/>
            <a:ext cx="9212594" cy="954107"/>
            <a:chOff x="772016" y="664809"/>
            <a:chExt cx="9211235" cy="954266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219"/>
              <a:ext cx="161901" cy="371537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5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4" y="664809"/>
                  <a:ext cx="9130527" cy="9542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0806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已知两个简谐振动曲线如图所示，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的位相比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的位相</a:t>
                  </a:r>
                </a:p>
              </p:txBody>
            </p:sp>
          </mc:Choice>
          <mc:Fallback xmlns="">
            <p:sp>
              <p:nvSpPr>
                <p:cNvPr id="32956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4" y="664809"/>
                  <a:ext cx="9130527" cy="954266"/>
                </a:xfrm>
                <a:prstGeom prst="rect">
                  <a:avLst/>
                </a:prstGeom>
                <a:blipFill>
                  <a:blip r:embed="rId2"/>
                  <a:stretch>
                    <a:fillRect l="-1335" t="-7643" r="-1068" b="-1656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1365608" y="1202539"/>
              <a:ext cx="138093" cy="358835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04783" y="1094388"/>
            <a:ext cx="4791493" cy="2320325"/>
            <a:chOff x="3504783" y="1094388"/>
            <a:chExt cx="4791493" cy="2320325"/>
          </a:xfrm>
        </p:grpSpPr>
        <p:grpSp>
          <p:nvGrpSpPr>
            <p:cNvPr id="32918" name="Group 933"/>
            <p:cNvGrpSpPr>
              <a:grpSpLocks/>
            </p:cNvGrpSpPr>
            <p:nvPr/>
          </p:nvGrpSpPr>
          <p:grpSpPr bwMode="auto">
            <a:xfrm>
              <a:off x="3857634" y="1258581"/>
              <a:ext cx="4438642" cy="2156132"/>
              <a:chOff x="2272" y="2163"/>
              <a:chExt cx="4208" cy="1992"/>
            </a:xfrm>
          </p:grpSpPr>
          <p:cxnSp>
            <p:nvCxnSpPr>
              <p:cNvPr id="32919" name="Line 934"/>
              <p:cNvCxnSpPr>
                <a:cxnSpLocks noChangeShapeType="1"/>
              </p:cNvCxnSpPr>
              <p:nvPr/>
            </p:nvCxnSpPr>
            <p:spPr bwMode="auto">
              <a:xfrm>
                <a:off x="2325" y="3363"/>
                <a:ext cx="3885" cy="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2920" name="Line 935"/>
              <p:cNvCxnSpPr>
                <a:cxnSpLocks noChangeShapeType="1"/>
              </p:cNvCxnSpPr>
              <p:nvPr/>
            </p:nvCxnSpPr>
            <p:spPr bwMode="auto">
              <a:xfrm flipV="1">
                <a:off x="2490" y="2439"/>
                <a:ext cx="0" cy="17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82" name="Text Box 936"/>
              <p:cNvSpPr txBox="1">
                <a:spLocks noChangeArrowheads="1"/>
              </p:cNvSpPr>
              <p:nvPr/>
            </p:nvSpPr>
            <p:spPr bwMode="auto">
              <a:xfrm>
                <a:off x="2272" y="3288"/>
                <a:ext cx="175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 upright="1"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83" name="Text Box 937"/>
              <p:cNvSpPr txBox="1">
                <a:spLocks noChangeArrowheads="1"/>
              </p:cNvSpPr>
              <p:nvPr/>
            </p:nvSpPr>
            <p:spPr bwMode="auto">
              <a:xfrm>
                <a:off x="2296" y="2209"/>
                <a:ext cx="659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84" name="Text Box 938"/>
              <p:cNvSpPr txBox="1">
                <a:spLocks noChangeArrowheads="1"/>
              </p:cNvSpPr>
              <p:nvPr/>
            </p:nvSpPr>
            <p:spPr bwMode="auto">
              <a:xfrm>
                <a:off x="5776" y="2907"/>
                <a:ext cx="704" cy="54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grpSp>
            <p:nvGrpSpPr>
              <p:cNvPr id="32924" name="Group 939"/>
              <p:cNvGrpSpPr>
                <a:grpSpLocks/>
              </p:cNvGrpSpPr>
              <p:nvPr/>
            </p:nvGrpSpPr>
            <p:grpSpPr bwMode="auto">
              <a:xfrm flipV="1">
                <a:off x="2505" y="2718"/>
                <a:ext cx="1560" cy="1269"/>
                <a:chOff x="2880" y="3771"/>
                <a:chExt cx="1890" cy="1269"/>
              </a:xfrm>
            </p:grpSpPr>
            <p:grpSp>
              <p:nvGrpSpPr>
                <p:cNvPr id="32948" name="Group 940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32952" name="Freeform 94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53" name="Freeform 94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949" name="Group 943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32950" name="Freeform 944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51" name="Freeform 945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925" name="Group 946"/>
              <p:cNvGrpSpPr>
                <a:grpSpLocks/>
              </p:cNvGrpSpPr>
              <p:nvPr/>
            </p:nvGrpSpPr>
            <p:grpSpPr bwMode="auto">
              <a:xfrm flipV="1">
                <a:off x="4065" y="2721"/>
                <a:ext cx="1560" cy="1269"/>
                <a:chOff x="2880" y="3771"/>
                <a:chExt cx="1890" cy="1269"/>
              </a:xfrm>
            </p:grpSpPr>
            <p:grpSp>
              <p:nvGrpSpPr>
                <p:cNvPr id="32942" name="Group 947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32946" name="Freeform 948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7" name="Freeform 949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943" name="Group 950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32944" name="Freeform 95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5" name="Freeform 95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926" name="Group 953"/>
              <p:cNvGrpSpPr>
                <a:grpSpLocks/>
              </p:cNvGrpSpPr>
              <p:nvPr/>
            </p:nvGrpSpPr>
            <p:grpSpPr bwMode="auto">
              <a:xfrm>
                <a:off x="2504" y="2667"/>
                <a:ext cx="1585" cy="1269"/>
                <a:chOff x="2459" y="4404"/>
                <a:chExt cx="1585" cy="1269"/>
              </a:xfrm>
            </p:grpSpPr>
            <p:grpSp>
              <p:nvGrpSpPr>
                <p:cNvPr id="32937" name="Group 954"/>
                <p:cNvGrpSpPr>
                  <a:grpSpLocks/>
                </p:cNvGrpSpPr>
                <p:nvPr/>
              </p:nvGrpSpPr>
              <p:grpSpPr bwMode="auto">
                <a:xfrm flipV="1">
                  <a:off x="2880" y="4404"/>
                  <a:ext cx="780" cy="636"/>
                  <a:chOff x="2880" y="4404"/>
                  <a:chExt cx="945" cy="636"/>
                </a:xfrm>
              </p:grpSpPr>
              <p:sp>
                <p:nvSpPr>
                  <p:cNvPr id="32940" name="Freeform 95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1" name="Freeform 95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938" name="Freeform 957"/>
                <p:cNvSpPr>
                  <a:spLocks/>
                </p:cNvSpPr>
                <p:nvPr/>
              </p:nvSpPr>
              <p:spPr bwMode="auto">
                <a:xfrm>
                  <a:off x="3660" y="5037"/>
                  <a:ext cx="384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46 w 465"/>
                    <a:gd name="T3" fmla="*/ 321 h 636"/>
                    <a:gd name="T4" fmla="*/ 104 w 465"/>
                    <a:gd name="T5" fmla="*/ 546 h 636"/>
                    <a:gd name="T6" fmla="*/ 178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39" name="Freeform 958"/>
                <p:cNvSpPr>
                  <a:spLocks/>
                </p:cNvSpPr>
                <p:nvPr/>
              </p:nvSpPr>
              <p:spPr bwMode="auto">
                <a:xfrm flipH="1">
                  <a:off x="2459" y="5037"/>
                  <a:ext cx="421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73 w 465"/>
                    <a:gd name="T3" fmla="*/ 321 h 636"/>
                    <a:gd name="T4" fmla="*/ 164 w 465"/>
                    <a:gd name="T5" fmla="*/ 546 h 636"/>
                    <a:gd name="T6" fmla="*/ 28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927" name="Group 959"/>
              <p:cNvGrpSpPr>
                <a:grpSpLocks/>
              </p:cNvGrpSpPr>
              <p:nvPr/>
            </p:nvGrpSpPr>
            <p:grpSpPr bwMode="auto">
              <a:xfrm>
                <a:off x="4109" y="2682"/>
                <a:ext cx="1585" cy="1269"/>
                <a:chOff x="2459" y="4404"/>
                <a:chExt cx="1585" cy="1269"/>
              </a:xfrm>
            </p:grpSpPr>
            <p:grpSp>
              <p:nvGrpSpPr>
                <p:cNvPr id="32932" name="Group 960"/>
                <p:cNvGrpSpPr>
                  <a:grpSpLocks/>
                </p:cNvGrpSpPr>
                <p:nvPr/>
              </p:nvGrpSpPr>
              <p:grpSpPr bwMode="auto">
                <a:xfrm flipV="1">
                  <a:off x="2880" y="4404"/>
                  <a:ext cx="780" cy="636"/>
                  <a:chOff x="2880" y="4404"/>
                  <a:chExt cx="945" cy="636"/>
                </a:xfrm>
              </p:grpSpPr>
              <p:sp>
                <p:nvSpPr>
                  <p:cNvPr id="32935" name="Freeform 96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36" name="Freeform 96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933" name="Freeform 963"/>
                <p:cNvSpPr>
                  <a:spLocks/>
                </p:cNvSpPr>
                <p:nvPr/>
              </p:nvSpPr>
              <p:spPr bwMode="auto">
                <a:xfrm>
                  <a:off x="3660" y="5037"/>
                  <a:ext cx="384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46 w 465"/>
                    <a:gd name="T3" fmla="*/ 321 h 636"/>
                    <a:gd name="T4" fmla="*/ 104 w 465"/>
                    <a:gd name="T5" fmla="*/ 546 h 636"/>
                    <a:gd name="T6" fmla="*/ 178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34" name="Freeform 964"/>
                <p:cNvSpPr>
                  <a:spLocks/>
                </p:cNvSpPr>
                <p:nvPr/>
              </p:nvSpPr>
              <p:spPr bwMode="auto">
                <a:xfrm flipH="1">
                  <a:off x="2459" y="5037"/>
                  <a:ext cx="421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73 w 465"/>
                    <a:gd name="T3" fmla="*/ 321 h 636"/>
                    <a:gd name="T4" fmla="*/ 164 w 465"/>
                    <a:gd name="T5" fmla="*/ 546 h 636"/>
                    <a:gd name="T6" fmla="*/ 28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32928" name="Line 965"/>
              <p:cNvCxnSpPr>
                <a:cxnSpLocks noChangeShapeType="1"/>
              </p:cNvCxnSpPr>
              <p:nvPr/>
            </p:nvCxnSpPr>
            <p:spPr bwMode="auto">
              <a:xfrm>
                <a:off x="2880" y="2754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2929" name="Line 966"/>
              <p:cNvCxnSpPr>
                <a:cxnSpLocks noChangeShapeType="1"/>
              </p:cNvCxnSpPr>
              <p:nvPr/>
            </p:nvCxnSpPr>
            <p:spPr bwMode="auto">
              <a:xfrm>
                <a:off x="3300" y="2697"/>
                <a:ext cx="0" cy="64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22" name="Text Box 967"/>
              <p:cNvSpPr txBox="1">
                <a:spLocks noChangeArrowheads="1"/>
              </p:cNvSpPr>
              <p:nvPr/>
            </p:nvSpPr>
            <p:spPr bwMode="auto">
              <a:xfrm>
                <a:off x="2535" y="2190"/>
                <a:ext cx="704" cy="64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123" name="Text Box 968"/>
              <p:cNvSpPr txBox="1">
                <a:spLocks noChangeArrowheads="1"/>
              </p:cNvSpPr>
              <p:nvPr/>
            </p:nvSpPr>
            <p:spPr bwMode="auto">
              <a:xfrm>
                <a:off x="2940" y="2163"/>
                <a:ext cx="900" cy="62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7349018" y="2011097"/>
                  <a:ext cx="9044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018" y="2011097"/>
                  <a:ext cx="90441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3504783" y="1094388"/>
                  <a:ext cx="11139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783" y="1094388"/>
                  <a:ext cx="111395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3656039" y="247054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39" y="2470541"/>
                  <a:ext cx="53489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4207700" y="1344181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7700" y="1344181"/>
                  <a:ext cx="63017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4656916" y="1332851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916" y="1332851"/>
                  <a:ext cx="6384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3179764" y="3597197"/>
            <a:ext cx="6640511" cy="2877348"/>
            <a:chOff x="3179764" y="3597197"/>
            <a:chExt cx="6640511" cy="2877348"/>
          </a:xfrm>
        </p:grpSpPr>
        <p:grpSp>
          <p:nvGrpSpPr>
            <p:cNvPr id="32962" name="组合 5"/>
            <p:cNvGrpSpPr>
              <a:grpSpLocks/>
            </p:cNvGrpSpPr>
            <p:nvPr/>
          </p:nvGrpSpPr>
          <p:grpSpPr bwMode="auto">
            <a:xfrm>
              <a:off x="3179764" y="3597197"/>
              <a:ext cx="6640511" cy="2877348"/>
              <a:chOff x="1930402" y="1698929"/>
              <a:chExt cx="8331197" cy="3757860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952" y="2288733"/>
                <a:ext cx="1208731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099" y="2354192"/>
                <a:ext cx="1310526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718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80" y="3407425"/>
                <a:ext cx="14181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3" y="1562194"/>
                <a:ext cx="0" cy="274504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59"/>
                <a:ext cx="969948" cy="8355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867" y="2365444"/>
                <a:ext cx="120873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271" y="2397581"/>
                <a:ext cx="120665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5" y="3550483"/>
                <a:ext cx="1310526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6" y="279192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487" y="2497250"/>
                <a:ext cx="14181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20" y="1993439"/>
                <a:ext cx="1955830" cy="194682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30" y="3067405"/>
                <a:ext cx="971940" cy="8355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13" y="2342638"/>
                <a:ext cx="1208731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6" y="2368705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40" y="1852455"/>
                <a:ext cx="1878154" cy="218317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100" y="3110945"/>
                <a:ext cx="948040" cy="81687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98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298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298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298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37951" y="5402883"/>
                <a:ext cx="8020496" cy="53906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587155" y="5422083"/>
              <a:ext cx="1241089" cy="824456"/>
              <a:chOff x="1486720" y="3602787"/>
              <a:chExt cx="1241089" cy="824456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1486720" y="3753405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落后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组合 92"/>
            <p:cNvGrpSpPr/>
            <p:nvPr/>
          </p:nvGrpSpPr>
          <p:grpSpPr>
            <a:xfrm>
              <a:off x="5103767" y="5422083"/>
              <a:ext cx="1241089" cy="824456"/>
              <a:chOff x="1486720" y="3602787"/>
              <a:chExt cx="1241089" cy="824456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486720" y="3753405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超前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6832560" y="5572701"/>
                  <a:ext cx="11237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0000FF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落后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0" y="5572701"/>
                  <a:ext cx="1123706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11413" t="-13953" b="-290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>
                <a:xfrm>
                  <a:off x="8410913" y="5572701"/>
                  <a:ext cx="11237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0000FF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超前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913" y="5572701"/>
                  <a:ext cx="1123706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11413" t="-15116" b="-279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5289550" y="3359150"/>
            <a:ext cx="822325" cy="820738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96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542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814583" y="4422919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1979613" y="854075"/>
                <a:ext cx="8556625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0807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物体作简谐振动，振幅为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，周期为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时，物体在平衡位置且向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轴负方向运动，此物体的振动方程为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854075"/>
                <a:ext cx="8556625" cy="1384995"/>
              </a:xfrm>
              <a:prstGeom prst="rect">
                <a:avLst/>
              </a:prstGeom>
              <a:blipFill>
                <a:blip r:embed="rId2"/>
                <a:stretch>
                  <a:fillRect l="-1497" t="-5286" r="-1426" b="-101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948739" y="2372500"/>
            <a:ext cx="4717229" cy="859370"/>
            <a:chOff x="1948739" y="2372500"/>
            <a:chExt cx="4717229" cy="859370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948739" y="2372500"/>
              <a:ext cx="743835" cy="859370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2795485" y="2567936"/>
                  <a:ext cx="38704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2567936"/>
                  <a:ext cx="387048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948738" y="3378142"/>
            <a:ext cx="3495229" cy="859369"/>
            <a:chOff x="1948738" y="3378142"/>
            <a:chExt cx="3495229" cy="859369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948738" y="3378142"/>
              <a:ext cx="743829" cy="859369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795485" y="3544420"/>
                  <a:ext cx="26484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3544420"/>
                  <a:ext cx="264848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1948738" y="5357286"/>
            <a:ext cx="4143354" cy="859369"/>
            <a:chOff x="1948738" y="5357286"/>
            <a:chExt cx="4143354" cy="859369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948738" y="5357286"/>
              <a:ext cx="743829" cy="859369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 dirty="0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2795485" y="5530214"/>
                  <a:ext cx="32966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5530214"/>
                  <a:ext cx="329660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948740" y="4385163"/>
            <a:ext cx="4518456" cy="858493"/>
            <a:chOff x="1948740" y="4385163"/>
            <a:chExt cx="4518456" cy="858493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948740" y="4385163"/>
              <a:ext cx="743879" cy="858493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 dirty="0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2795485" y="4560966"/>
                  <a:ext cx="36717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4560966"/>
                  <a:ext cx="367171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378957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/>
          <p:cNvSpPr>
            <a:spLocks noChangeArrowheads="1"/>
          </p:cNvSpPr>
          <p:nvPr/>
        </p:nvSpPr>
        <p:spPr bwMode="auto">
          <a:xfrm>
            <a:off x="779421" y="505021"/>
            <a:ext cx="2016125" cy="1439862"/>
          </a:xfrm>
          <a:prstGeom prst="irregularSeal1">
            <a:avLst/>
          </a:prstGeom>
          <a:solidFill>
            <a:srgbClr val="FFCCFF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思考题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34957" y="4480580"/>
            <a:ext cx="8772089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一个弹簧振子振动的振幅增大到两倍时，振动的周期、频率、最大速度、最大加速度和振动能量都将如何变化？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34958" y="2089347"/>
            <a:ext cx="877208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下列表述是否正确，为什么？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0808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）若物体受到一个总是指向平衡位置的合力，则物体必然做振动，但不一定是简谐振动；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0821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）简谐振动过程是能量守恒的过程，因此，凡是能量守恒的过程就是简谐振动。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966258"/>
              </p:ext>
            </p:extLst>
          </p:nvPr>
        </p:nvGraphicFramePr>
        <p:xfrm>
          <a:off x="1959539" y="3212731"/>
          <a:ext cx="791233" cy="87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60" name="公式" r:id="rId3" imgW="114120" imgH="126720" progId="Equation.3">
                  <p:embed/>
                </p:oleObj>
              </mc:Choice>
              <mc:Fallback>
                <p:oleObj name="公式" r:id="rId3" imgW="114120" imgH="126720" progId="Equation.3">
                  <p:embed/>
                  <p:pic>
                    <p:nvPicPr>
                      <p:cNvPr id="23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539" y="3212731"/>
                        <a:ext cx="791233" cy="87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082485" y="2510188"/>
            <a:ext cx="5453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4000" dirty="0">
                <a:solidFill>
                  <a:srgbClr val="F2130E"/>
                </a:solidFill>
                <a:latin typeface="+mn-ea"/>
                <a:ea typeface="+mn-ea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0549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  <p:bldP spid="23555" grpId="0"/>
      <p:bldP spid="23556" grpId="0"/>
      <p:bldP spid="235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1861042" y="731733"/>
            <a:ext cx="80724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0809</a:t>
            </a:r>
            <a:r>
              <a:rPr lang="zh-CN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做简谐振动的物体在振动过程中，尽管振动系统的动能和势能不断地变化，但总能量保持不变。</a:t>
            </a:r>
            <a:endParaRPr lang="zh-CN" altLang="en-US" sz="2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00596" y="2243973"/>
            <a:ext cx="7143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zh-CN" sz="2800" b="1" dirty="0">
                <a:solidFill>
                  <a:srgbClr val="0000FF"/>
                </a:solidFill>
                <a:latin typeface="+mn-ea"/>
                <a:ea typeface="+mn-ea"/>
              </a:rPr>
              <a:t>√</a:t>
            </a:r>
            <a:endParaRPr lang="zh-CN" altLang="en-US" sz="28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76264" y="595887"/>
            <a:ext cx="1103313" cy="1103312"/>
            <a:chOff x="1161143" y="1538514"/>
            <a:chExt cx="1103086" cy="1103086"/>
          </a:xfrm>
        </p:grpSpPr>
        <p:sp>
          <p:nvSpPr>
            <p:cNvPr id="28" name="圆角矩形 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9" name="文本框 3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76264" y="1925900"/>
            <a:ext cx="1103313" cy="1103312"/>
            <a:chOff x="1161143" y="1538514"/>
            <a:chExt cx="1103086" cy="1103086"/>
          </a:xfrm>
        </p:grpSpPr>
        <p:sp>
          <p:nvSpPr>
            <p:cNvPr id="31" name="圆角矩形 5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" name="文本框 6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52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59542" y="3061934"/>
              <a:ext cx="5032143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简谐振动的合成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906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16942" y="306193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简谐振动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8" name="Line 1037"/>
          <p:cNvSpPr>
            <a:spLocks noChangeShapeType="1"/>
          </p:cNvSpPr>
          <p:nvPr/>
        </p:nvSpPr>
        <p:spPr bwMode="auto">
          <a:xfrm>
            <a:off x="1503370" y="3650750"/>
            <a:ext cx="3393096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89" name="Line 1038"/>
          <p:cNvSpPr>
            <a:spLocks noChangeShapeType="1"/>
          </p:cNvSpPr>
          <p:nvPr/>
        </p:nvSpPr>
        <p:spPr bwMode="auto">
          <a:xfrm>
            <a:off x="6485353" y="3655013"/>
            <a:ext cx="327808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90" name="AutoShape 1041"/>
          <p:cNvSpPr>
            <a:spLocks/>
          </p:cNvSpPr>
          <p:nvPr/>
        </p:nvSpPr>
        <p:spPr bwMode="auto">
          <a:xfrm>
            <a:off x="1762386" y="1308305"/>
            <a:ext cx="144463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4591" name="Text Box 1045"/>
          <p:cNvSpPr txBox="1">
            <a:spLocks noChangeArrowheads="1"/>
          </p:cNvSpPr>
          <p:nvPr/>
        </p:nvSpPr>
        <p:spPr bwMode="auto">
          <a:xfrm>
            <a:off x="776548" y="5936750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结论：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合振动仍是简谐振动</a:t>
            </a:r>
          </a:p>
        </p:txBody>
      </p:sp>
      <p:sp>
        <p:nvSpPr>
          <p:cNvPr id="24592" name="Rectangle 1048"/>
          <p:cNvSpPr>
            <a:spLocks noChangeArrowheads="1"/>
          </p:cNvSpPr>
          <p:nvPr/>
        </p:nvSpPr>
        <p:spPr bwMode="auto">
          <a:xfrm>
            <a:off x="776548" y="508295"/>
            <a:ext cx="5929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一、同方向同频率的简谐振动的合成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906849" y="1098620"/>
                <a:ext cx="3586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49" y="1098620"/>
                <a:ext cx="3586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06850" y="1663061"/>
                <a:ext cx="35860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50" y="1663061"/>
                <a:ext cx="3586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660189" y="2341130"/>
                <a:ext cx="30569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189" y="2341130"/>
                <a:ext cx="30569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76548" y="2307137"/>
                <a:ext cx="2080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2307137"/>
                <a:ext cx="20806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781560" y="2322218"/>
                <a:ext cx="3140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560" y="2322218"/>
                <a:ext cx="31401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56835" y="3076380"/>
                <a:ext cx="101297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5" y="3076380"/>
                <a:ext cx="101297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486804" y="3637166"/>
                <a:ext cx="1389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04" y="3637166"/>
                <a:ext cx="138954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377262" y="3599600"/>
                <a:ext cx="1339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62" y="3599600"/>
                <a:ext cx="13398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76548" y="4206875"/>
                <a:ext cx="5560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4206875"/>
                <a:ext cx="55600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110697" y="4223447"/>
                <a:ext cx="2833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97" y="4223447"/>
                <a:ext cx="28335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548" y="4812598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4812598"/>
                <a:ext cx="5911105" cy="969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705860" y="4763444"/>
                <a:ext cx="4827284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60" y="4763444"/>
                <a:ext cx="4827284" cy="9746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8" grpId="0" animBg="1"/>
      <p:bldP spid="24589" grpId="0" animBg="1"/>
      <p:bldP spid="24590" grpId="0" animBg="1"/>
      <p:bldP spid="24591" grpId="0"/>
      <p:bldP spid="2459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1" name="Line 43"/>
          <p:cNvSpPr>
            <a:spLocks noChangeShapeType="1"/>
          </p:cNvSpPr>
          <p:nvPr/>
        </p:nvSpPr>
        <p:spPr bwMode="auto">
          <a:xfrm flipV="1">
            <a:off x="8950790" y="333099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2" name="Line 44"/>
          <p:cNvSpPr>
            <a:spLocks noChangeShapeType="1"/>
          </p:cNvSpPr>
          <p:nvPr/>
        </p:nvSpPr>
        <p:spPr bwMode="auto">
          <a:xfrm>
            <a:off x="8950790" y="371199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V="1">
            <a:off x="4912190" y="1044993"/>
            <a:ext cx="0" cy="2971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 flipV="1">
            <a:off x="4912190" y="3330993"/>
            <a:ext cx="2438400" cy="6858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V="1">
            <a:off x="4912190" y="1883193"/>
            <a:ext cx="990600" cy="21336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V="1">
            <a:off x="7274390" y="1121193"/>
            <a:ext cx="990600" cy="22098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 flipV="1">
            <a:off x="5902790" y="1121193"/>
            <a:ext cx="2362200" cy="762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4912190" y="1121193"/>
            <a:ext cx="3352800" cy="2895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>
            <a:off x="4912190" y="4016793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6817190" y="4397793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H="1">
            <a:off x="4912190" y="439779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5521790" y="4397793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>
            <a:off x="7274390" y="3330993"/>
            <a:ext cx="0" cy="1219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44" name="Text Box 17"/>
          <p:cNvSpPr txBox="1">
            <a:spLocks noChangeArrowheads="1"/>
          </p:cNvSpPr>
          <p:nvPr/>
        </p:nvSpPr>
        <p:spPr bwMode="auto">
          <a:xfrm>
            <a:off x="5216990" y="11211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5" name="Text Box 18"/>
          <p:cNvSpPr txBox="1">
            <a:spLocks noChangeArrowheads="1"/>
          </p:cNvSpPr>
          <p:nvPr/>
        </p:nvSpPr>
        <p:spPr bwMode="auto">
          <a:xfrm>
            <a:off x="5140790" y="18831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6" name="Text Box 20"/>
          <p:cNvSpPr txBox="1">
            <a:spLocks noChangeArrowheads="1"/>
          </p:cNvSpPr>
          <p:nvPr/>
        </p:nvSpPr>
        <p:spPr bwMode="auto">
          <a:xfrm>
            <a:off x="7579190" y="968793"/>
            <a:ext cx="45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7" name="Text Box 22"/>
          <p:cNvSpPr txBox="1">
            <a:spLocks noChangeArrowheads="1"/>
          </p:cNvSpPr>
          <p:nvPr/>
        </p:nvSpPr>
        <p:spPr bwMode="auto">
          <a:xfrm>
            <a:off x="6817190" y="29499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32" name="Arc 24"/>
          <p:cNvSpPr>
            <a:spLocks/>
          </p:cNvSpPr>
          <p:nvPr/>
        </p:nvSpPr>
        <p:spPr bwMode="auto">
          <a:xfrm>
            <a:off x="5064590" y="3635793"/>
            <a:ext cx="304800" cy="3810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33" name="Arc 25"/>
          <p:cNvSpPr>
            <a:spLocks/>
          </p:cNvSpPr>
          <p:nvPr/>
        </p:nvSpPr>
        <p:spPr bwMode="auto">
          <a:xfrm>
            <a:off x="5445590" y="3559593"/>
            <a:ext cx="304800" cy="4572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34" name="Arc 26"/>
          <p:cNvSpPr>
            <a:spLocks/>
          </p:cNvSpPr>
          <p:nvPr/>
        </p:nvSpPr>
        <p:spPr bwMode="auto">
          <a:xfrm>
            <a:off x="5978990" y="3711993"/>
            <a:ext cx="152400" cy="304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51" name="Text Box 28"/>
          <p:cNvSpPr txBox="1">
            <a:spLocks noChangeArrowheads="1"/>
          </p:cNvSpPr>
          <p:nvPr/>
        </p:nvSpPr>
        <p:spPr bwMode="auto">
          <a:xfrm>
            <a:off x="8569790" y="740193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41" name="Line 33"/>
          <p:cNvSpPr>
            <a:spLocks noChangeShapeType="1"/>
          </p:cNvSpPr>
          <p:nvPr/>
        </p:nvSpPr>
        <p:spPr bwMode="auto">
          <a:xfrm>
            <a:off x="4912190" y="4016793"/>
            <a:ext cx="50292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2" name="Line 34"/>
          <p:cNvSpPr>
            <a:spLocks noChangeShapeType="1"/>
          </p:cNvSpPr>
          <p:nvPr/>
        </p:nvSpPr>
        <p:spPr bwMode="auto">
          <a:xfrm>
            <a:off x="8264990" y="1121193"/>
            <a:ext cx="0" cy="3429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56" name="Text Box 37"/>
          <p:cNvSpPr txBox="1">
            <a:spLocks noChangeArrowheads="1"/>
          </p:cNvSpPr>
          <p:nvPr/>
        </p:nvSpPr>
        <p:spPr bwMode="auto">
          <a:xfrm>
            <a:off x="5674190" y="4321593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47" name="Line 39"/>
          <p:cNvSpPr>
            <a:spLocks noChangeShapeType="1"/>
          </p:cNvSpPr>
          <p:nvPr/>
        </p:nvSpPr>
        <p:spPr bwMode="auto">
          <a:xfrm>
            <a:off x="7274390" y="3330993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8" name="Line 40"/>
          <p:cNvSpPr>
            <a:spLocks noChangeShapeType="1"/>
          </p:cNvSpPr>
          <p:nvPr/>
        </p:nvSpPr>
        <p:spPr bwMode="auto">
          <a:xfrm>
            <a:off x="8264990" y="112119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9" name="Line 41"/>
          <p:cNvSpPr>
            <a:spLocks noChangeShapeType="1"/>
          </p:cNvSpPr>
          <p:nvPr/>
        </p:nvSpPr>
        <p:spPr bwMode="auto">
          <a:xfrm flipV="1">
            <a:off x="8950790" y="112119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0" name="Line 42"/>
          <p:cNvSpPr>
            <a:spLocks noChangeShapeType="1"/>
          </p:cNvSpPr>
          <p:nvPr/>
        </p:nvSpPr>
        <p:spPr bwMode="auto">
          <a:xfrm>
            <a:off x="8950790" y="279759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9" name="Text Box 51"/>
          <p:cNvSpPr txBox="1">
            <a:spLocks noChangeArrowheads="1"/>
          </p:cNvSpPr>
          <p:nvPr/>
        </p:nvSpPr>
        <p:spPr bwMode="auto">
          <a:xfrm>
            <a:off x="619778" y="4092993"/>
            <a:ext cx="3579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由旋转矢量图知：</a:t>
            </a:r>
          </a:p>
        </p:txBody>
      </p:sp>
      <p:sp>
        <p:nvSpPr>
          <p:cNvPr id="68661" name="Line 53"/>
          <p:cNvSpPr>
            <a:spLocks noChangeShapeType="1"/>
          </p:cNvSpPr>
          <p:nvPr/>
        </p:nvSpPr>
        <p:spPr bwMode="auto">
          <a:xfrm flipH="1">
            <a:off x="8264990" y="443589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76" name="Text Box 5"/>
          <p:cNvSpPr txBox="1">
            <a:spLocks noChangeArrowheads="1"/>
          </p:cNvSpPr>
          <p:nvPr/>
        </p:nvSpPr>
        <p:spPr bwMode="auto">
          <a:xfrm>
            <a:off x="976967" y="439782"/>
            <a:ext cx="6408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旋转矢量法处理谐振动的合成</a:t>
            </a:r>
          </a:p>
        </p:txBody>
      </p:sp>
      <p:pic>
        <p:nvPicPr>
          <p:cNvPr id="73779" name="Picture 51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8" y="51121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41"/>
          <p:cNvSpPr>
            <a:spLocks/>
          </p:cNvSpPr>
          <p:nvPr/>
        </p:nvSpPr>
        <p:spPr bwMode="auto">
          <a:xfrm>
            <a:off x="619778" y="2013279"/>
            <a:ext cx="144463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64241" y="1803594"/>
                <a:ext cx="3586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41" y="1803594"/>
                <a:ext cx="3586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64241" y="2368035"/>
                <a:ext cx="36086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41" y="2368035"/>
                <a:ext cx="3608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23536" y="4784656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36" y="4784656"/>
                <a:ext cx="5911105" cy="969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23536" y="5706101"/>
                <a:ext cx="4827284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36" y="5706101"/>
                <a:ext cx="4827284" cy="974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293566" y="3369320"/>
                <a:ext cx="1646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66" y="3369320"/>
                <a:ext cx="16464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64990" y="1969058"/>
                <a:ext cx="1662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90" y="1969058"/>
                <a:ext cx="16629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321111" y="4126890"/>
                <a:ext cx="1696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111" y="4126890"/>
                <a:ext cx="169610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961374" y="4445650"/>
                <a:ext cx="17126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74" y="4445650"/>
                <a:ext cx="17126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725588" y="2760635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88" y="2760635"/>
                <a:ext cx="670568" cy="578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257755" y="1396830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5" y="1396830"/>
                <a:ext cx="678839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995114" y="592787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14" y="592787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9656360" y="3991394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360" y="3991394"/>
                <a:ext cx="48570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4435895" y="869763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95" y="869763"/>
                <a:ext cx="49058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480325" y="385769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325" y="3857697"/>
                <a:ext cx="53489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02016" y="3514984"/>
                <a:ext cx="6865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016" y="3514984"/>
                <a:ext cx="68659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41724" y="2827394"/>
                <a:ext cx="6948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724" y="2827394"/>
                <a:ext cx="69487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5566612" y="3219585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612" y="3219585"/>
                <a:ext cx="5354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45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59" grpId="0"/>
      <p:bldP spid="73776" grpId="0"/>
      <p:bldP spid="50" grpId="0" animBg="1"/>
      <p:bldP spid="51" grpId="0"/>
      <p:bldP spid="52" grpId="0"/>
      <p:bldP spid="53" grpId="0"/>
      <p:bldP spid="54" grpId="0"/>
      <p:bldP spid="2" grpId="0"/>
      <p:bldP spid="3" grpId="0"/>
      <p:bldP spid="4" grpId="0"/>
      <p:bldP spid="5" grpId="0"/>
      <p:bldP spid="59" grpId="0"/>
      <p:bldP spid="60" grpId="0"/>
      <p:bldP spid="62" grpId="0"/>
      <p:bldP spid="63" grpId="0"/>
      <p:bldP spid="64" grpId="0"/>
      <p:bldP spid="65" grpId="0"/>
      <p:bldP spid="6" grpId="0"/>
      <p:bldP spid="7" grpId="0"/>
      <p:bldP spid="6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Text Box 7"/>
              <p:cNvSpPr txBox="1">
                <a:spLocks noChangeArrowheads="1"/>
              </p:cNvSpPr>
              <p:nvPr/>
            </p:nvSpPr>
            <p:spPr bwMode="auto">
              <a:xfrm>
                <a:off x="575570" y="1637574"/>
                <a:ext cx="866498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662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1637574"/>
                <a:ext cx="8664988" cy="523220"/>
              </a:xfrm>
              <a:prstGeom prst="rect">
                <a:avLst/>
              </a:prstGeom>
              <a:blipFill>
                <a:blip r:embed="rId3"/>
                <a:stretch>
                  <a:fillRect l="-1406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Text Box 8"/>
              <p:cNvSpPr txBox="1">
                <a:spLocks noChangeArrowheads="1"/>
              </p:cNvSpPr>
              <p:nvPr/>
            </p:nvSpPr>
            <p:spPr bwMode="auto">
              <a:xfrm>
                <a:off x="575570" y="3192677"/>
                <a:ext cx="9507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662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3192677"/>
                <a:ext cx="9507952" cy="523220"/>
              </a:xfrm>
              <a:prstGeom prst="rect">
                <a:avLst/>
              </a:prstGeom>
              <a:blipFill>
                <a:blip r:embed="rId4"/>
                <a:stretch>
                  <a:fillRect l="-1282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10"/>
              <p:cNvSpPr txBox="1">
                <a:spLocks noChangeArrowheads="1"/>
              </p:cNvSpPr>
              <p:nvPr/>
            </p:nvSpPr>
            <p:spPr bwMode="auto">
              <a:xfrm>
                <a:off x="1344813" y="2422172"/>
                <a:ext cx="64293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，两分振动相互加强</a:t>
                </a:r>
              </a:p>
            </p:txBody>
          </p:sp>
        </mc:Choice>
        <mc:Fallback xmlns="">
          <p:sp>
            <p:nvSpPr>
              <p:cNvPr id="2663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813" y="2422172"/>
                <a:ext cx="6429375" cy="523875"/>
              </a:xfrm>
              <a:prstGeom prst="rect">
                <a:avLst/>
              </a:prstGeom>
              <a:blipFill>
                <a:blip r:embed="rId5"/>
                <a:stretch>
                  <a:fillRect l="-1992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31" name="Text Box 11"/>
              <p:cNvSpPr txBox="1">
                <a:spLocks noChangeArrowheads="1"/>
              </p:cNvSpPr>
              <p:nvPr/>
            </p:nvSpPr>
            <p:spPr bwMode="auto">
              <a:xfrm>
                <a:off x="1344813" y="4109459"/>
                <a:ext cx="631348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，两分振动相互减弱</a:t>
                </a:r>
              </a:p>
            </p:txBody>
          </p:sp>
        </mc:Choice>
        <mc:Fallback xmlns="">
          <p:sp>
            <p:nvSpPr>
              <p:cNvPr id="2663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813" y="4109459"/>
                <a:ext cx="6313488" cy="523875"/>
              </a:xfrm>
              <a:prstGeom prst="rect">
                <a:avLst/>
              </a:prstGeom>
              <a:blipFill>
                <a:blip r:embed="rId6"/>
                <a:stretch>
                  <a:fillRect l="-2029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575570" y="586249"/>
            <a:ext cx="2233612" cy="719138"/>
            <a:chOff x="567" y="119"/>
            <a:chExt cx="1407" cy="453"/>
          </a:xfrm>
        </p:grpSpPr>
        <p:sp>
          <p:nvSpPr>
            <p:cNvPr id="75785" name="AutoShape 68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5786" name="Text Box 69"/>
            <p:cNvSpPr txBox="1">
              <a:spLocks noChangeArrowheads="1"/>
            </p:cNvSpPr>
            <p:nvPr/>
          </p:nvSpPr>
          <p:spPr bwMode="auto">
            <a:xfrm>
              <a:off x="956" y="215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29453" y="515998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53" y="515998"/>
                <a:ext cx="5911105" cy="969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7699251" y="1497046"/>
            <a:ext cx="1447800" cy="1447800"/>
            <a:chOff x="4272" y="3120"/>
            <a:chExt cx="912" cy="912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4320" y="3600"/>
              <a:ext cx="432" cy="432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272" y="3120"/>
              <a:ext cx="864" cy="864"/>
            </a:xfrm>
            <a:prstGeom prst="line">
              <a:avLst/>
            </a:prstGeom>
            <a:noFill/>
            <a:ln w="41275">
              <a:solidFill>
                <a:srgbClr val="9966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752" y="3168"/>
              <a:ext cx="432" cy="43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27"/>
          <p:cNvGrpSpPr>
            <a:grpSpLocks/>
          </p:cNvGrpSpPr>
          <p:nvPr/>
        </p:nvGrpSpPr>
        <p:grpSpPr bwMode="auto">
          <a:xfrm>
            <a:off x="7889749" y="3585853"/>
            <a:ext cx="1295400" cy="1270000"/>
            <a:chOff x="4272" y="592"/>
            <a:chExt cx="816" cy="800"/>
          </a:xfrm>
        </p:grpSpPr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H="1">
              <a:off x="4544" y="592"/>
              <a:ext cx="48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V="1">
              <a:off x="4320" y="624"/>
              <a:ext cx="768" cy="768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 flipV="1">
              <a:off x="4272" y="1056"/>
              <a:ext cx="288" cy="288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7788149" y="5300811"/>
            <a:ext cx="1930400" cy="762000"/>
            <a:chOff x="4096" y="2004"/>
            <a:chExt cx="1216" cy="480"/>
          </a:xfrm>
        </p:grpSpPr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4112" y="2484"/>
              <a:ext cx="960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flipV="1">
              <a:off x="4112" y="2004"/>
              <a:ext cx="24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4304" y="2052"/>
              <a:ext cx="960" cy="0"/>
            </a:xfrm>
            <a:prstGeom prst="line">
              <a:avLst/>
            </a:prstGeom>
            <a:noFill/>
            <a:ln w="41275" cap="rnd">
              <a:solidFill>
                <a:srgbClr val="0000FF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 flipV="1">
              <a:off x="5072" y="2004"/>
              <a:ext cx="240" cy="480"/>
            </a:xfrm>
            <a:prstGeom prst="line">
              <a:avLst/>
            </a:prstGeom>
            <a:noFill/>
            <a:ln w="41275" cap="rnd">
              <a:solidFill>
                <a:srgbClr val="8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 flipV="1">
              <a:off x="4096" y="2052"/>
              <a:ext cx="1152" cy="43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8"/>
              <p:cNvSpPr txBox="1">
                <a:spLocks noChangeArrowheads="1"/>
              </p:cNvSpPr>
              <p:nvPr/>
            </p:nvSpPr>
            <p:spPr bwMode="auto">
              <a:xfrm>
                <a:off x="575570" y="4889649"/>
                <a:ext cx="74411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一般情况为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≠±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4889649"/>
                <a:ext cx="7441179" cy="523220"/>
              </a:xfrm>
              <a:prstGeom prst="rect">
                <a:avLst/>
              </a:prstGeom>
              <a:blipFill>
                <a:blip r:embed="rId8"/>
                <a:stretch>
                  <a:fillRect l="-163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11"/>
              <p:cNvSpPr txBox="1">
                <a:spLocks noChangeArrowheads="1"/>
              </p:cNvSpPr>
              <p:nvPr/>
            </p:nvSpPr>
            <p:spPr bwMode="auto">
              <a:xfrm>
                <a:off x="1645078" y="5669184"/>
                <a:ext cx="4353269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5078" y="5669184"/>
                <a:ext cx="4353269" cy="523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065319" y="2520968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319" y="2520968"/>
                <a:ext cx="670568" cy="5783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632428" y="1912521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428" y="1912521"/>
                <a:ext cx="678839" cy="5783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935787" y="1660622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787" y="1660622"/>
                <a:ext cx="515206" cy="578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8476483" y="4111530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483" y="4111530"/>
                <a:ext cx="670568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163898" y="3393912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898" y="3393912"/>
                <a:ext cx="678839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550113" y="4118598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13" y="4118598"/>
                <a:ext cx="515206" cy="5783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264229" y="6062811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229" y="6062811"/>
                <a:ext cx="670568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362705" y="5292350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05" y="5292350"/>
                <a:ext cx="678839" cy="578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9203343" y="483456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343" y="4834569"/>
                <a:ext cx="515206" cy="5783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2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29" grpId="0"/>
      <p:bldP spid="26630" grpId="0"/>
      <p:bldP spid="26631" grpId="0"/>
      <p:bldP spid="12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Text Box 5"/>
          <p:cNvSpPr txBox="1">
            <a:spLocks noChangeArrowheads="1"/>
          </p:cNvSpPr>
          <p:nvPr/>
        </p:nvSpPr>
        <p:spPr bwMode="auto">
          <a:xfrm>
            <a:off x="587288" y="523746"/>
            <a:ext cx="754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二、垂直方向同频率简谐振动的合成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87288" y="2970878"/>
            <a:ext cx="2233613" cy="719138"/>
            <a:chOff x="567" y="119"/>
            <a:chExt cx="1407" cy="453"/>
          </a:xfrm>
        </p:grpSpPr>
        <p:sp>
          <p:nvSpPr>
            <p:cNvPr id="77851" name="AutoShape 24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7852" name="Text Box 25"/>
            <p:cNvSpPr txBox="1">
              <a:spLocks noChangeArrowheads="1"/>
            </p:cNvSpPr>
            <p:nvPr/>
          </p:nvSpPr>
          <p:spPr bwMode="auto">
            <a:xfrm>
              <a:off x="956" y="223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159038" y="3131510"/>
            <a:ext cx="6442075" cy="523875"/>
            <a:chOff x="1973" y="2115"/>
            <a:chExt cx="4058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84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200" y="2115"/>
                  <a:ext cx="383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为整数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时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:          </a:t>
                  </a:r>
                </a:p>
              </p:txBody>
            </p:sp>
          </mc:Choice>
          <mc:Fallback xmlns="">
            <p:sp>
              <p:nvSpPr>
                <p:cNvPr id="77849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00" y="2115"/>
                  <a:ext cx="3831" cy="330"/>
                </a:xfrm>
                <a:prstGeom prst="rect">
                  <a:avLst/>
                </a:prstGeom>
                <a:blipFill>
                  <a:blip r:embed="rId3"/>
                  <a:stretch>
                    <a:fillRect l="-2004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7850" name="Picture 26" descr="BD14868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216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4" name="Rectangle 44"/>
          <p:cNvSpPr>
            <a:spLocks noChangeArrowheads="1"/>
          </p:cNvSpPr>
          <p:nvPr/>
        </p:nvSpPr>
        <p:spPr bwMode="auto">
          <a:xfrm>
            <a:off x="587287" y="5879775"/>
            <a:ext cx="5029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Superposition is liner vibration.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30533" y="1158719"/>
                <a:ext cx="3441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33" y="1158719"/>
                <a:ext cx="34415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13726" y="1158719"/>
                <a:ext cx="3462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26" y="1158719"/>
                <a:ext cx="34629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530533" y="1738718"/>
                <a:ext cx="7752828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33" y="1738718"/>
                <a:ext cx="7752828" cy="10603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629258" y="3820485"/>
                <a:ext cx="3690369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58" y="3820485"/>
                <a:ext cx="3690369" cy="106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79736" y="4929928"/>
                <a:ext cx="2158604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36" y="4929928"/>
                <a:ext cx="2158604" cy="900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007013" y="3997582"/>
            <a:ext cx="2438400" cy="2307838"/>
            <a:chOff x="6007013" y="3997582"/>
            <a:chExt cx="2438400" cy="2307838"/>
          </a:xfrm>
        </p:grpSpPr>
        <p:grpSp>
          <p:nvGrpSpPr>
            <p:cNvPr id="4" name="Group 45"/>
            <p:cNvGrpSpPr>
              <a:grpSpLocks/>
            </p:cNvGrpSpPr>
            <p:nvPr/>
          </p:nvGrpSpPr>
          <p:grpSpPr bwMode="auto">
            <a:xfrm>
              <a:off x="6007013" y="4095620"/>
              <a:ext cx="2438400" cy="2209800"/>
              <a:chOff x="3606" y="2523"/>
              <a:chExt cx="1536" cy="1392"/>
            </a:xfrm>
          </p:grpSpPr>
          <p:sp>
            <p:nvSpPr>
              <p:cNvPr id="77836" name="Rectangle 31"/>
              <p:cNvSpPr>
                <a:spLocks noChangeArrowheads="1"/>
              </p:cNvSpPr>
              <p:nvPr/>
            </p:nvSpPr>
            <p:spPr bwMode="auto">
              <a:xfrm>
                <a:off x="3606" y="2523"/>
                <a:ext cx="1536" cy="1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37" name="Line 32"/>
              <p:cNvSpPr>
                <a:spLocks noChangeShapeType="1"/>
              </p:cNvSpPr>
              <p:nvPr/>
            </p:nvSpPr>
            <p:spPr bwMode="auto">
              <a:xfrm>
                <a:off x="3645" y="3346"/>
                <a:ext cx="137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38" name="Line 33"/>
              <p:cNvSpPr>
                <a:spLocks noChangeShapeType="1"/>
              </p:cNvSpPr>
              <p:nvPr/>
            </p:nvSpPr>
            <p:spPr bwMode="auto">
              <a:xfrm flipV="1">
                <a:off x="4276" y="2573"/>
                <a:ext cx="0" cy="13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7839" name="Rectangle 34"/>
              <p:cNvSpPr>
                <a:spLocks noChangeArrowheads="1"/>
              </p:cNvSpPr>
              <p:nvPr/>
            </p:nvSpPr>
            <p:spPr bwMode="auto">
              <a:xfrm>
                <a:off x="3921" y="2921"/>
                <a:ext cx="709" cy="85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40" name="Line 35"/>
              <p:cNvSpPr>
                <a:spLocks noChangeShapeType="1"/>
              </p:cNvSpPr>
              <p:nvPr/>
            </p:nvSpPr>
            <p:spPr bwMode="auto">
              <a:xfrm flipV="1">
                <a:off x="3921" y="2921"/>
                <a:ext cx="709" cy="851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1" name="Line 36"/>
              <p:cNvSpPr>
                <a:spLocks noChangeShapeType="1"/>
              </p:cNvSpPr>
              <p:nvPr/>
            </p:nvSpPr>
            <p:spPr bwMode="auto">
              <a:xfrm flipV="1">
                <a:off x="4000" y="3424"/>
                <a:ext cx="197" cy="27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2" name="Line 37"/>
              <p:cNvSpPr>
                <a:spLocks noChangeShapeType="1"/>
              </p:cNvSpPr>
              <p:nvPr/>
            </p:nvSpPr>
            <p:spPr bwMode="auto">
              <a:xfrm flipV="1">
                <a:off x="4354" y="2960"/>
                <a:ext cx="237" cy="309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3" name="Text Box 38"/>
              <p:cNvSpPr txBox="1">
                <a:spLocks noChangeArrowheads="1"/>
              </p:cNvSpPr>
              <p:nvPr/>
            </p:nvSpPr>
            <p:spPr bwMode="auto">
              <a:xfrm>
                <a:off x="4107" y="3192"/>
                <a:ext cx="11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endParaRPr kumimoji="0"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7888233" y="4896048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233" y="4896048"/>
                  <a:ext cx="4857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7062701" y="3997582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01" y="3997582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6651636" y="49600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636" y="4960006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7527169" y="5265074"/>
                  <a:ext cx="73885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169" y="5265074"/>
                  <a:ext cx="738857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6469453" y="4174172"/>
                  <a:ext cx="7483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453" y="4174172"/>
                  <a:ext cx="748346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792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/>
      <p:bldP spid="27664" grpId="0"/>
      <p:bldP spid="30" grpId="0"/>
      <p:bldP spid="31" grpId="0"/>
      <p:bldP spid="32" grpId="0"/>
      <p:bldP spid="33" grpId="0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692564" y="5296141"/>
            <a:ext cx="6103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The superposition is ellipse vibration.</a:t>
            </a: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92565" y="1571996"/>
            <a:ext cx="8947149" cy="523875"/>
            <a:chOff x="521" y="527"/>
            <a:chExt cx="5636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88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748" y="527"/>
                  <a:ext cx="540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为整数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时：     </a:t>
                  </a:r>
                </a:p>
              </p:txBody>
            </p:sp>
          </mc:Choice>
          <mc:Fallback xmlns="">
            <p:sp>
              <p:nvSpPr>
                <p:cNvPr id="79887" name="Text 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527"/>
                  <a:ext cx="5409" cy="330"/>
                </a:xfrm>
                <a:prstGeom prst="rect">
                  <a:avLst/>
                </a:prstGeom>
                <a:blipFill>
                  <a:blip r:embed="rId3"/>
                  <a:stretch>
                    <a:fillRect l="-1491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9888" name="Picture 39" descr="BD14868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572"/>
              <a:ext cx="22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692564" y="636958"/>
            <a:ext cx="2233612" cy="719138"/>
            <a:chOff x="567" y="119"/>
            <a:chExt cx="1407" cy="453"/>
          </a:xfrm>
        </p:grpSpPr>
        <p:sp>
          <p:nvSpPr>
            <p:cNvPr id="79885" name="AutoShape 45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9886" name="Text Box 46"/>
            <p:cNvSpPr txBox="1">
              <a:spLocks noChangeArrowheads="1"/>
            </p:cNvSpPr>
            <p:nvPr/>
          </p:nvSpPr>
          <p:spPr bwMode="auto">
            <a:xfrm>
              <a:off x="964" y="215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67404" y="2355344"/>
                <a:ext cx="7752828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4" y="2355344"/>
                <a:ext cx="7752828" cy="1060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796523" y="3230289"/>
            <a:ext cx="2521661" cy="2847562"/>
            <a:chOff x="6796523" y="3230289"/>
            <a:chExt cx="2521661" cy="2847562"/>
          </a:xfrm>
        </p:grpSpPr>
        <p:grpSp>
          <p:nvGrpSpPr>
            <p:cNvPr id="2" name="Group 41"/>
            <p:cNvGrpSpPr>
              <a:grpSpLocks/>
            </p:cNvGrpSpPr>
            <p:nvPr/>
          </p:nvGrpSpPr>
          <p:grpSpPr bwMode="auto">
            <a:xfrm>
              <a:off x="6796523" y="3498163"/>
              <a:ext cx="2341563" cy="2579688"/>
              <a:chOff x="3696" y="1124"/>
              <a:chExt cx="1475" cy="1625"/>
            </a:xfrm>
          </p:grpSpPr>
          <p:sp>
            <p:nvSpPr>
              <p:cNvPr id="79889" name="Line 26"/>
              <p:cNvSpPr>
                <a:spLocks noChangeShapeType="1"/>
              </p:cNvSpPr>
              <p:nvPr/>
            </p:nvSpPr>
            <p:spPr bwMode="auto">
              <a:xfrm flipV="1">
                <a:off x="3696" y="2077"/>
                <a:ext cx="1475" cy="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9890" name="Line 27"/>
              <p:cNvSpPr>
                <a:spLocks noChangeShapeType="1"/>
              </p:cNvSpPr>
              <p:nvPr/>
            </p:nvSpPr>
            <p:spPr bwMode="auto">
              <a:xfrm>
                <a:off x="4377" y="1124"/>
                <a:ext cx="0" cy="16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9896" name="Rectangle 33"/>
              <p:cNvSpPr>
                <a:spLocks noChangeArrowheads="1"/>
              </p:cNvSpPr>
              <p:nvPr/>
            </p:nvSpPr>
            <p:spPr bwMode="auto">
              <a:xfrm>
                <a:off x="4019" y="1453"/>
                <a:ext cx="720" cy="115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79897" name="Group 34"/>
              <p:cNvGrpSpPr>
                <a:grpSpLocks/>
              </p:cNvGrpSpPr>
              <p:nvPr/>
            </p:nvGrpSpPr>
            <p:grpSpPr bwMode="auto">
              <a:xfrm>
                <a:off x="4019" y="1453"/>
                <a:ext cx="720" cy="1152"/>
                <a:chOff x="4416" y="2016"/>
                <a:chExt cx="672" cy="1056"/>
              </a:xfrm>
            </p:grpSpPr>
            <p:sp>
              <p:nvSpPr>
                <p:cNvPr id="79898" name="Freeform 35"/>
                <p:cNvSpPr>
                  <a:spLocks/>
                </p:cNvSpPr>
                <p:nvPr/>
              </p:nvSpPr>
              <p:spPr bwMode="auto">
                <a:xfrm>
                  <a:off x="4416" y="2016"/>
                  <a:ext cx="672" cy="1056"/>
                </a:xfrm>
                <a:custGeom>
                  <a:avLst/>
                  <a:gdLst>
                    <a:gd name="T0" fmla="*/ 672 w 672"/>
                    <a:gd name="T1" fmla="*/ 528 h 1056"/>
                    <a:gd name="T2" fmla="*/ 576 w 672"/>
                    <a:gd name="T3" fmla="*/ 864 h 1056"/>
                    <a:gd name="T4" fmla="*/ 336 w 672"/>
                    <a:gd name="T5" fmla="*/ 1056 h 1056"/>
                    <a:gd name="T6" fmla="*/ 96 w 672"/>
                    <a:gd name="T7" fmla="*/ 864 h 1056"/>
                    <a:gd name="T8" fmla="*/ 0 w 672"/>
                    <a:gd name="T9" fmla="*/ 528 h 1056"/>
                    <a:gd name="T10" fmla="*/ 96 w 672"/>
                    <a:gd name="T11" fmla="*/ 192 h 1056"/>
                    <a:gd name="T12" fmla="*/ 336 w 672"/>
                    <a:gd name="T13" fmla="*/ 0 h 1056"/>
                    <a:gd name="T14" fmla="*/ 576 w 672"/>
                    <a:gd name="T15" fmla="*/ 192 h 1056"/>
                    <a:gd name="T16" fmla="*/ 672 w 672"/>
                    <a:gd name="T17" fmla="*/ 528 h 10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2"/>
                    <a:gd name="T28" fmla="*/ 0 h 1056"/>
                    <a:gd name="T29" fmla="*/ 672 w 672"/>
                    <a:gd name="T30" fmla="*/ 1056 h 10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2" h="1056">
                      <a:moveTo>
                        <a:pt x="672" y="528"/>
                      </a:moveTo>
                      <a:cubicBezTo>
                        <a:pt x="672" y="640"/>
                        <a:pt x="632" y="776"/>
                        <a:pt x="576" y="864"/>
                      </a:cubicBezTo>
                      <a:cubicBezTo>
                        <a:pt x="520" y="952"/>
                        <a:pt x="416" y="1056"/>
                        <a:pt x="336" y="1056"/>
                      </a:cubicBezTo>
                      <a:cubicBezTo>
                        <a:pt x="256" y="1056"/>
                        <a:pt x="152" y="952"/>
                        <a:pt x="96" y="864"/>
                      </a:cubicBezTo>
                      <a:cubicBezTo>
                        <a:pt x="40" y="776"/>
                        <a:pt x="0" y="640"/>
                        <a:pt x="0" y="528"/>
                      </a:cubicBezTo>
                      <a:cubicBezTo>
                        <a:pt x="0" y="416"/>
                        <a:pt x="40" y="280"/>
                        <a:pt x="96" y="192"/>
                      </a:cubicBezTo>
                      <a:cubicBezTo>
                        <a:pt x="152" y="104"/>
                        <a:pt x="256" y="0"/>
                        <a:pt x="336" y="0"/>
                      </a:cubicBezTo>
                      <a:cubicBezTo>
                        <a:pt x="416" y="0"/>
                        <a:pt x="520" y="104"/>
                        <a:pt x="576" y="192"/>
                      </a:cubicBezTo>
                      <a:cubicBezTo>
                        <a:pt x="632" y="280"/>
                        <a:pt x="672" y="416"/>
                        <a:pt x="672" y="528"/>
                      </a:cubicBezTo>
                      <a:close/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7989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4416" y="2304"/>
                  <a:ext cx="48" cy="14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8832475" y="4506987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475" y="4506987"/>
                  <a:ext cx="48570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7803360" y="3230289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360" y="3230289"/>
                  <a:ext cx="49058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7432414" y="493485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414" y="4934851"/>
                  <a:ext cx="53489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8351096" y="4878886"/>
                  <a:ext cx="73885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096" y="4878886"/>
                  <a:ext cx="73885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7227331" y="3435676"/>
                  <a:ext cx="7483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331" y="3435676"/>
                  <a:ext cx="748346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256664" y="3825742"/>
                <a:ext cx="2163413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664" y="3825742"/>
                <a:ext cx="2163413" cy="10603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99558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/>
      <p:bldP spid="23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532356" y="546970"/>
            <a:ext cx="7697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三、两个相互垂直的不同频率的简谐振动的合成</a:t>
            </a:r>
            <a:endParaRPr lang="en-US" altLang="zh-CN" sz="2800" dirty="0">
              <a:solidFill>
                <a:srgbClr val="CC00CC"/>
              </a:solidFill>
              <a:latin typeface="+mn-lt"/>
              <a:ea typeface="+mn-ea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957806" y="1637583"/>
            <a:ext cx="79607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Theorem and experiment show that the superposition result forms </a:t>
            </a:r>
            <a:r>
              <a:rPr lang="en-US" altLang="zh-CN" sz="2800" dirty="0" err="1">
                <a:solidFill>
                  <a:srgbClr val="0000FF"/>
                </a:solidFill>
                <a:latin typeface="+mn-lt"/>
                <a:ea typeface="+mn-ea"/>
              </a:rPr>
              <a:t>Lisajou’s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figure.</a:t>
            </a:r>
          </a:p>
        </p:txBody>
      </p:sp>
      <p:pic>
        <p:nvPicPr>
          <p:cNvPr id="24580" name="Picture 4" descr="李萨如图形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44" y="2761012"/>
            <a:ext cx="65976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59877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7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3"/>
          <p:cNvSpPr txBox="1">
            <a:spLocks noChangeArrowheads="1"/>
          </p:cNvSpPr>
          <p:nvPr/>
        </p:nvSpPr>
        <p:spPr bwMode="auto">
          <a:xfrm>
            <a:off x="729317" y="465987"/>
            <a:ext cx="790111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</a:rPr>
              <a:t>When the initial phases of two vibration are different ( frequencies of two vibration are the same)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5313" name="ShockwaveFlash1" r:id="rId2" imgW="7056360" imgH="5184720"/>
        </mc:Choice>
        <mc:Fallback>
          <p:control name="ShockwaveFlash1" r:id="rId2" imgW="7056360" imgH="518472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50938" y="1412875"/>
                  <a:ext cx="7056437" cy="51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9648757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3"/>
          <p:cNvSpPr txBox="1">
            <a:spLocks noChangeArrowheads="1"/>
          </p:cNvSpPr>
          <p:nvPr/>
        </p:nvSpPr>
        <p:spPr bwMode="auto">
          <a:xfrm>
            <a:off x="1221615" y="436912"/>
            <a:ext cx="8135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</a:rPr>
              <a:t>When frequencies of two vibrations are different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6326" name="ShockwaveFlash1" r:id="rId2" imgW="7201080" imgH="5516640"/>
        </mc:Choice>
        <mc:Fallback>
          <p:control name="ShockwaveFlash1" r:id="rId2" imgW="7201080" imgH="55166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22375" y="955675"/>
                  <a:ext cx="7200900" cy="55165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981358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472037" y="447456"/>
            <a:ext cx="89513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例：质点同时参与振动方程为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472037" y="2208107"/>
            <a:ext cx="7147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求合成谐运动的初相位、振幅和振动方程。</a:t>
            </a:r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626023" y="4822366"/>
            <a:ext cx="3836988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1578110" y="4005377"/>
            <a:ext cx="1596573" cy="1566134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V="1">
            <a:off x="2373861" y="3049129"/>
            <a:ext cx="0" cy="3276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3" name="Freeform 19"/>
          <p:cNvSpPr>
            <a:spLocks/>
          </p:cNvSpPr>
          <p:nvPr/>
        </p:nvSpPr>
        <p:spPr bwMode="auto">
          <a:xfrm>
            <a:off x="1083223" y="3279316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 rot="20204332">
            <a:off x="2448434" y="4539725"/>
            <a:ext cx="1313431" cy="57842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 rot="20204332" flipH="1" flipV="1">
            <a:off x="1603778" y="4686489"/>
            <a:ext cx="693944" cy="289584"/>
          </a:xfrm>
          <a:prstGeom prst="line">
            <a:avLst/>
          </a:prstGeom>
          <a:noFill/>
          <a:ln w="41275">
            <a:solidFill>
              <a:srgbClr val="00CC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907012" y="3380917"/>
            <a:ext cx="2909887" cy="27590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751563" y="992410"/>
                <a:ext cx="3038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3" y="992410"/>
                <a:ext cx="3038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751563" y="1620266"/>
                <a:ext cx="36948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3" y="1620266"/>
                <a:ext cx="36948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030548" y="4219438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8" y="4219438"/>
                <a:ext cx="4857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0398" y="363313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8" y="3633135"/>
                <a:ext cx="5532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149232" y="4182154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232" y="4182154"/>
                <a:ext cx="670568" cy="578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623804" y="4204212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04" y="4204212"/>
                <a:ext cx="678839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89468" y="6139992"/>
                <a:ext cx="1653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68" y="6139992"/>
                <a:ext cx="165385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670084" y="6135257"/>
                <a:ext cx="1201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84" y="6135257"/>
                <a:ext cx="12014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24"/>
          <p:cNvSpPr>
            <a:spLocks noChangeShapeType="1"/>
          </p:cNvSpPr>
          <p:nvPr/>
        </p:nvSpPr>
        <p:spPr bwMode="auto">
          <a:xfrm rot="20204332">
            <a:off x="2412251" y="4681693"/>
            <a:ext cx="727635" cy="325990"/>
          </a:xfrm>
          <a:prstGeom prst="line">
            <a:avLst/>
          </a:prstGeom>
          <a:noFill/>
          <a:ln w="41275">
            <a:solidFill>
              <a:srgbClr val="00206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471408" y="4281993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408" y="4281993"/>
                <a:ext cx="515206" cy="5783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503156" y="2705565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56" y="2705565"/>
                <a:ext cx="5911105" cy="9691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868758" y="3749029"/>
                <a:ext cx="13229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58" y="3749029"/>
                <a:ext cx="13229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534229" y="4182154"/>
                <a:ext cx="5364289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𝑎𝑟𝑐</m:t>
                          </m:r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29" y="4182154"/>
                <a:ext cx="5364289" cy="9746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629718" y="4388535"/>
                <a:ext cx="8502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718" y="4388535"/>
                <a:ext cx="85029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5"/>
          <p:cNvSpPr txBox="1">
            <a:spLocks noChangeArrowheads="1"/>
          </p:cNvSpPr>
          <p:nvPr/>
        </p:nvSpPr>
        <p:spPr bwMode="auto">
          <a:xfrm>
            <a:off x="4534229" y="5334644"/>
            <a:ext cx="54457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eaLnBrk="1" hangingPunct="1"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因此，合成谐运动的振动方程为</a:t>
            </a:r>
            <a:r>
              <a:rPr lang="en-US" altLang="zh-CN" dirty="0"/>
              <a:t>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283748" y="5925153"/>
                <a:ext cx="2893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48" y="5925153"/>
                <a:ext cx="289399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4477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82955" grpId="0"/>
      <p:bldP spid="82958" grpId="0" animBg="1"/>
      <p:bldP spid="82970" grpId="0" animBg="1"/>
      <p:bldP spid="20" grpId="0"/>
      <p:bldP spid="21" grpId="0"/>
      <p:bldP spid="22" grpId="0"/>
      <p:bldP spid="23" grpId="0"/>
      <p:bldP spid="26" grpId="0"/>
      <p:bldP spid="27" grpId="0"/>
      <p:bldP spid="18" grpId="0"/>
      <p:bldP spid="19" grpId="0"/>
      <p:bldP spid="25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472037" y="447456"/>
            <a:ext cx="89513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．一个质点同时参与两个在同一直线上的简谐振动，其表达式分别为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30" name="Text Box 8"/>
              <p:cNvSpPr txBox="1">
                <a:spLocks noChangeArrowheads="1"/>
              </p:cNvSpPr>
              <p:nvPr/>
            </p:nvSpPr>
            <p:spPr bwMode="auto">
              <a:xfrm>
                <a:off x="6659316" y="2107982"/>
                <a:ext cx="1800225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9013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316" y="2107982"/>
                <a:ext cx="1800225" cy="519112"/>
              </a:xfrm>
              <a:prstGeom prst="rect">
                <a:avLst/>
              </a:prstGeom>
              <a:blipFill>
                <a:blip r:embed="rId3"/>
                <a:stretch>
                  <a:fillRect l="-6757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472036" y="2691715"/>
            <a:ext cx="80810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则其合成振动的振幅为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_______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，初相为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________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959523" y="5079781"/>
            <a:ext cx="3836988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626274" y="3992345"/>
            <a:ext cx="2130425" cy="20986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V="1">
            <a:off x="3707361" y="3306544"/>
            <a:ext cx="0" cy="3276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3" name="Freeform 19"/>
          <p:cNvSpPr>
            <a:spLocks/>
          </p:cNvSpPr>
          <p:nvPr/>
        </p:nvSpPr>
        <p:spPr bwMode="auto">
          <a:xfrm>
            <a:off x="2416723" y="3536731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 rot="20204332" flipV="1">
            <a:off x="3650211" y="4725769"/>
            <a:ext cx="1408112" cy="635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 rot="20204332" flipH="1">
            <a:off x="2665961" y="5314732"/>
            <a:ext cx="1046162" cy="476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2240512" y="3638332"/>
            <a:ext cx="2909887" cy="27590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751562" y="1476018"/>
                <a:ext cx="4700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2" y="1476018"/>
                <a:ext cx="47007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751562" y="2103874"/>
                <a:ext cx="49077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2" y="2103874"/>
                <a:ext cx="490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364048" y="447685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48" y="4476853"/>
                <a:ext cx="485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963898" y="3890550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898" y="3890550"/>
                <a:ext cx="5532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952272" y="3969244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72" y="3969244"/>
                <a:ext cx="670568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857601" y="5338544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601" y="5338544"/>
                <a:ext cx="678839" cy="578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480482" y="4188692"/>
                <a:ext cx="2660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82" y="4188692"/>
                <a:ext cx="266021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480482" y="4848481"/>
                <a:ext cx="1598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82" y="4848481"/>
                <a:ext cx="15986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9791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90130" grpId="0"/>
      <p:bldP spid="82955" grpId="0"/>
      <p:bldP spid="82958" grpId="0" animBg="1"/>
      <p:bldP spid="82970" grpId="0" animBg="1"/>
      <p:bldP spid="20" grpId="0"/>
      <p:bldP spid="21" grpId="0"/>
      <p:bldP spid="22" grpId="0"/>
      <p:bldP spid="23" grpId="0"/>
      <p:bldP spid="26" grpId="0"/>
      <p:bldP spid="2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55638" y="1992401"/>
            <a:ext cx="406176" cy="4061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291272" y="2880080"/>
            <a:ext cx="406176" cy="4061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182101" y="3744695"/>
            <a:ext cx="406176" cy="4061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120441" y="4648876"/>
            <a:ext cx="406176" cy="40617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80609" y="507108"/>
            <a:ext cx="1611147" cy="869351"/>
            <a:chOff x="480609" y="507108"/>
            <a:chExt cx="1611147" cy="869351"/>
          </a:xfrm>
        </p:grpSpPr>
        <p:sp>
          <p:nvSpPr>
            <p:cNvPr id="12" name="文本框 11"/>
            <p:cNvSpPr txBox="1"/>
            <p:nvPr/>
          </p:nvSpPr>
          <p:spPr>
            <a:xfrm>
              <a:off x="480609" y="50710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+mn-ea"/>
                  <a:ea typeface="+mn-ea"/>
                </a:rPr>
                <a:t>重点</a:t>
              </a:r>
            </a:p>
          </p:txBody>
        </p:sp>
        <p:sp>
          <p:nvSpPr>
            <p:cNvPr id="13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68160" y="1773876"/>
            <a:ext cx="3753135" cy="677256"/>
            <a:chOff x="1968160" y="1961766"/>
            <a:chExt cx="3753135" cy="677256"/>
          </a:xfrm>
        </p:grpSpPr>
        <p:sp>
          <p:nvSpPr>
            <p:cNvPr id="15" name="文本框 14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简谐振动的运动方程</a:t>
              </a:r>
            </a:p>
          </p:txBody>
        </p:sp>
        <p:sp>
          <p:nvSpPr>
            <p:cNvPr id="16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03794" y="2690700"/>
            <a:ext cx="4116655" cy="640991"/>
            <a:chOff x="2715904" y="3066480"/>
            <a:chExt cx="4116655" cy="640991"/>
          </a:xfrm>
        </p:grpSpPr>
        <p:sp>
          <p:nvSpPr>
            <p:cNvPr id="18" name="文本框 17"/>
            <p:cNvSpPr txBox="1"/>
            <p:nvPr/>
          </p:nvSpPr>
          <p:spPr>
            <a:xfrm>
              <a:off x="2715904" y="3066480"/>
              <a:ext cx="4116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简谐振动的周期和频率</a:t>
              </a:r>
            </a:p>
          </p:txBody>
        </p:sp>
        <p:sp>
          <p:nvSpPr>
            <p:cNvPr id="19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94623" y="3569946"/>
            <a:ext cx="5499689" cy="639107"/>
            <a:chOff x="3844727" y="4171194"/>
            <a:chExt cx="5499689" cy="639107"/>
          </a:xfrm>
        </p:grpSpPr>
        <p:sp>
          <p:nvSpPr>
            <p:cNvPr id="21" name="文本框 20"/>
            <p:cNvSpPr txBox="1"/>
            <p:nvPr/>
          </p:nvSpPr>
          <p:spPr>
            <a:xfrm>
              <a:off x="3844727" y="4171194"/>
              <a:ext cx="5499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简谐振动的速度、加速度及相位</a:t>
              </a:r>
            </a:p>
          </p:txBody>
        </p:sp>
        <p:sp>
          <p:nvSpPr>
            <p:cNvPr id="22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32963" y="4474242"/>
            <a:ext cx="3753135" cy="639154"/>
            <a:chOff x="5371789" y="5275906"/>
            <a:chExt cx="3753135" cy="639154"/>
          </a:xfrm>
        </p:grpSpPr>
        <p:sp>
          <p:nvSpPr>
            <p:cNvPr id="24" name="文本框 23"/>
            <p:cNvSpPr txBox="1"/>
            <p:nvPr/>
          </p:nvSpPr>
          <p:spPr>
            <a:xfrm>
              <a:off x="5371789" y="527590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旋转矢量法</a:t>
              </a:r>
            </a:p>
          </p:txBody>
        </p:sp>
        <p:sp>
          <p:nvSpPr>
            <p:cNvPr id="25" name="Freeform 304"/>
            <p:cNvSpPr>
              <a:spLocks noEditPoints="1"/>
            </p:cNvSpPr>
            <p:nvPr/>
          </p:nvSpPr>
          <p:spPr bwMode="auto">
            <a:xfrm>
              <a:off x="5537506" y="5734085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5033798" y="5539955"/>
            <a:ext cx="406176" cy="40617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646320" y="5365321"/>
            <a:ext cx="3753135" cy="639154"/>
            <a:chOff x="5371789" y="5275906"/>
            <a:chExt cx="3753135" cy="639154"/>
          </a:xfrm>
        </p:grpSpPr>
        <p:sp>
          <p:nvSpPr>
            <p:cNvPr id="28" name="文本框 27"/>
            <p:cNvSpPr txBox="1"/>
            <p:nvPr/>
          </p:nvSpPr>
          <p:spPr>
            <a:xfrm>
              <a:off x="5371789" y="527590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简谐振动的能量</a:t>
              </a:r>
            </a:p>
          </p:txBody>
        </p:sp>
        <p:sp>
          <p:nvSpPr>
            <p:cNvPr id="29" name="Freeform 304"/>
            <p:cNvSpPr>
              <a:spLocks noEditPoints="1"/>
            </p:cNvSpPr>
            <p:nvPr/>
          </p:nvSpPr>
          <p:spPr bwMode="auto">
            <a:xfrm>
              <a:off x="5537506" y="5734085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7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3869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864" name="组合 32"/>
          <p:cNvGrpSpPr>
            <a:grpSpLocks/>
          </p:cNvGrpSpPr>
          <p:nvPr/>
        </p:nvGrpSpPr>
        <p:grpSpPr bwMode="auto">
          <a:xfrm>
            <a:off x="1719263" y="582613"/>
            <a:ext cx="9147175" cy="954087"/>
            <a:chOff x="772016" y="664809"/>
            <a:chExt cx="9145826" cy="954107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48"/>
              <a:ext cx="161901" cy="36989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6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3" y="664809"/>
                  <a:ext cx="9065119" cy="9541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0810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两个同振动方向、同频率、振幅均为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的简谐运动合成后，振幅仍为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，则这两个简谐运动的相位差为</a:t>
                  </a:r>
                </a:p>
              </p:txBody>
            </p:sp>
          </mc:Choice>
          <mc:Fallback xmlns="">
            <p:sp>
              <p:nvSpPr>
                <p:cNvPr id="33866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3" y="664809"/>
                  <a:ext cx="9065119" cy="954107"/>
                </a:xfrm>
                <a:prstGeom prst="rect">
                  <a:avLst/>
                </a:prstGeom>
                <a:blipFill>
                  <a:blip r:embed="rId2"/>
                  <a:stretch>
                    <a:fillRect l="-1344" t="-8333" r="-538" b="-160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8665959" y="1186622"/>
              <a:ext cx="138092" cy="35719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44788" y="2397125"/>
            <a:ext cx="6642100" cy="3336925"/>
            <a:chOff x="2744788" y="2397125"/>
            <a:chExt cx="6642100" cy="3336925"/>
          </a:xfrm>
        </p:grpSpPr>
        <p:grpSp>
          <p:nvGrpSpPr>
            <p:cNvPr id="33872" name="组合 5"/>
            <p:cNvGrpSpPr>
              <a:grpSpLocks/>
            </p:cNvGrpSpPr>
            <p:nvPr/>
          </p:nvGrpSpPr>
          <p:grpSpPr bwMode="auto">
            <a:xfrm>
              <a:off x="2744788" y="2397125"/>
              <a:ext cx="6642100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747" y="2288709"/>
                <a:ext cx="1208560" cy="120667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853" y="2354099"/>
                <a:ext cx="131021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6239" y="1681795"/>
                <a:ext cx="0" cy="14316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1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2761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8627" y="1999617"/>
                <a:ext cx="971708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193" y="2364414"/>
                <a:ext cx="1208559" cy="120866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646" y="2396545"/>
                <a:ext cx="1206487" cy="1208662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934" y="3550222"/>
                <a:ext cx="131021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5761" y="2790849"/>
                <a:ext cx="0" cy="143167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755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575" y="1993397"/>
                <a:ext cx="1955362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709" y="3067212"/>
                <a:ext cx="969717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255" y="2341612"/>
                <a:ext cx="1208560" cy="120866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4384" y="2368611"/>
                <a:ext cx="129229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169" y="1852433"/>
                <a:ext cx="1879697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567" y="3110745"/>
                <a:ext cx="947813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9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389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389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389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33" y="6002581"/>
                <a:ext cx="8020570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3263045" y="4555712"/>
                  <a:ext cx="816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045" y="4555712"/>
                  <a:ext cx="81624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4845185" y="4555712"/>
                  <a:ext cx="816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185" y="4555712"/>
                  <a:ext cx="81624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341044" y="4555712"/>
                  <a:ext cx="10150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044" y="4555712"/>
                  <a:ext cx="101502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7931908" y="4555712"/>
                  <a:ext cx="10150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908" y="4555712"/>
                  <a:ext cx="101502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6456363" y="2174875"/>
            <a:ext cx="820737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387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008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582613"/>
            <a:ext cx="9147175" cy="954087"/>
            <a:chOff x="772016" y="664809"/>
            <a:chExt cx="9145826" cy="954107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48"/>
              <a:ext cx="161901" cy="36989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96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906511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0811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图中所画的是两个简谐振动的振动曲线。若这两个简谐振动可叠加，则合成的余弦振动的初相为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8081452" y="1189643"/>
              <a:ext cx="138092" cy="35719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1294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7799" y="1751667"/>
            <a:ext cx="4834589" cy="3610908"/>
            <a:chOff x="527799" y="1751667"/>
            <a:chExt cx="4834589" cy="3610908"/>
          </a:xfrm>
        </p:grpSpPr>
        <p:grpSp>
          <p:nvGrpSpPr>
            <p:cNvPr id="48" name="Group 3"/>
            <p:cNvGrpSpPr>
              <a:grpSpLocks/>
            </p:cNvGrpSpPr>
            <p:nvPr/>
          </p:nvGrpSpPr>
          <p:grpSpPr bwMode="auto">
            <a:xfrm>
              <a:off x="1338263" y="1933575"/>
              <a:ext cx="3886200" cy="3429000"/>
              <a:chOff x="3072" y="1488"/>
              <a:chExt cx="2448" cy="2160"/>
            </a:xfrm>
          </p:grpSpPr>
          <p:sp>
            <p:nvSpPr>
              <p:cNvPr id="1282" name="Line 4"/>
              <p:cNvSpPr>
                <a:spLocks noChangeShapeType="1"/>
              </p:cNvSpPr>
              <p:nvPr/>
            </p:nvSpPr>
            <p:spPr bwMode="auto">
              <a:xfrm>
                <a:off x="3072" y="264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3" name="Line 5"/>
              <p:cNvSpPr>
                <a:spLocks noChangeShapeType="1"/>
              </p:cNvSpPr>
              <p:nvPr/>
            </p:nvSpPr>
            <p:spPr bwMode="auto">
              <a:xfrm flipV="1">
                <a:off x="3072" y="1488"/>
                <a:ext cx="0" cy="21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4" name="Line 6"/>
              <p:cNvSpPr>
                <a:spLocks noChangeShapeType="1"/>
              </p:cNvSpPr>
              <p:nvPr/>
            </p:nvSpPr>
            <p:spPr bwMode="auto">
              <a:xfrm>
                <a:off x="3072" y="230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5" name="Line 7"/>
              <p:cNvSpPr>
                <a:spLocks noChangeShapeType="1"/>
              </p:cNvSpPr>
              <p:nvPr/>
            </p:nvSpPr>
            <p:spPr bwMode="auto">
              <a:xfrm>
                <a:off x="3072" y="3312"/>
                <a:ext cx="20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6" name="Freeform 8"/>
              <p:cNvSpPr>
                <a:spLocks/>
              </p:cNvSpPr>
              <p:nvPr/>
            </p:nvSpPr>
            <p:spPr bwMode="auto">
              <a:xfrm>
                <a:off x="3072" y="2295"/>
                <a:ext cx="1824" cy="649"/>
              </a:xfrm>
              <a:custGeom>
                <a:avLst/>
                <a:gdLst>
                  <a:gd name="T0" fmla="*/ 0 w 1824"/>
                  <a:gd name="T1" fmla="*/ 9 h 649"/>
                  <a:gd name="T2" fmla="*/ 139 w 1824"/>
                  <a:gd name="T3" fmla="*/ 104 h 649"/>
                  <a:gd name="T4" fmla="*/ 624 w 1824"/>
                  <a:gd name="T5" fmla="*/ 633 h 649"/>
                  <a:gd name="T6" fmla="*/ 1248 w 1824"/>
                  <a:gd name="T7" fmla="*/ 9 h 649"/>
                  <a:gd name="T8" fmla="*/ 1824 w 1824"/>
                  <a:gd name="T9" fmla="*/ 646 h 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49"/>
                  <a:gd name="T17" fmla="*/ 1824 w 1824"/>
                  <a:gd name="T18" fmla="*/ 649 h 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49">
                    <a:moveTo>
                      <a:pt x="0" y="9"/>
                    </a:moveTo>
                    <a:cubicBezTo>
                      <a:pt x="23" y="25"/>
                      <a:pt x="35" y="0"/>
                      <a:pt x="139" y="104"/>
                    </a:cubicBezTo>
                    <a:cubicBezTo>
                      <a:pt x="243" y="208"/>
                      <a:pt x="439" y="649"/>
                      <a:pt x="624" y="633"/>
                    </a:cubicBezTo>
                    <a:cubicBezTo>
                      <a:pt x="809" y="617"/>
                      <a:pt x="1048" y="7"/>
                      <a:pt x="1248" y="9"/>
                    </a:cubicBezTo>
                    <a:cubicBezTo>
                      <a:pt x="1448" y="11"/>
                      <a:pt x="1636" y="328"/>
                      <a:pt x="1824" y="646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" name="Freeform 9"/>
              <p:cNvSpPr>
                <a:spLocks/>
              </p:cNvSpPr>
              <p:nvPr/>
            </p:nvSpPr>
            <p:spPr bwMode="auto">
              <a:xfrm>
                <a:off x="3072" y="1882"/>
                <a:ext cx="1824" cy="1470"/>
              </a:xfrm>
              <a:custGeom>
                <a:avLst/>
                <a:gdLst>
                  <a:gd name="T0" fmla="*/ 0 w 1824"/>
                  <a:gd name="T1" fmla="*/ 1430 h 1470"/>
                  <a:gd name="T2" fmla="*/ 84 w 1824"/>
                  <a:gd name="T3" fmla="*/ 1298 h 1470"/>
                  <a:gd name="T4" fmla="*/ 163 w 1824"/>
                  <a:gd name="T5" fmla="*/ 1156 h 1470"/>
                  <a:gd name="T6" fmla="*/ 210 w 1824"/>
                  <a:gd name="T7" fmla="*/ 1037 h 1470"/>
                  <a:gd name="T8" fmla="*/ 258 w 1824"/>
                  <a:gd name="T9" fmla="*/ 911 h 1470"/>
                  <a:gd name="T10" fmla="*/ 624 w 1824"/>
                  <a:gd name="T11" fmla="*/ 86 h 1470"/>
                  <a:gd name="T12" fmla="*/ 1200 w 1824"/>
                  <a:gd name="T13" fmla="*/ 1430 h 1470"/>
                  <a:gd name="T14" fmla="*/ 1824 w 1824"/>
                  <a:gd name="T15" fmla="*/ 326 h 14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24"/>
                  <a:gd name="T25" fmla="*/ 0 h 1470"/>
                  <a:gd name="T26" fmla="*/ 1824 w 1824"/>
                  <a:gd name="T27" fmla="*/ 1470 h 147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24" h="1470">
                    <a:moveTo>
                      <a:pt x="0" y="1430"/>
                    </a:moveTo>
                    <a:cubicBezTo>
                      <a:pt x="14" y="1408"/>
                      <a:pt x="57" y="1344"/>
                      <a:pt x="84" y="1298"/>
                    </a:cubicBezTo>
                    <a:cubicBezTo>
                      <a:pt x="111" y="1252"/>
                      <a:pt x="142" y="1200"/>
                      <a:pt x="163" y="1156"/>
                    </a:cubicBezTo>
                    <a:cubicBezTo>
                      <a:pt x="184" y="1112"/>
                      <a:pt x="194" y="1078"/>
                      <a:pt x="210" y="1037"/>
                    </a:cubicBezTo>
                    <a:cubicBezTo>
                      <a:pt x="226" y="996"/>
                      <a:pt x="189" y="1070"/>
                      <a:pt x="258" y="911"/>
                    </a:cubicBezTo>
                    <a:cubicBezTo>
                      <a:pt x="327" y="752"/>
                      <a:pt x="467" y="0"/>
                      <a:pt x="624" y="86"/>
                    </a:cubicBezTo>
                    <a:cubicBezTo>
                      <a:pt x="781" y="172"/>
                      <a:pt x="1000" y="1390"/>
                      <a:pt x="1200" y="1430"/>
                    </a:cubicBezTo>
                    <a:cubicBezTo>
                      <a:pt x="1400" y="1470"/>
                      <a:pt x="1720" y="510"/>
                      <a:pt x="1824" y="326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4457974" y="3257878"/>
                  <a:ext cx="9044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74" y="3257878"/>
                  <a:ext cx="9044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314272" y="175166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272" y="1751667"/>
                  <a:ext cx="4857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85815" y="3510284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15" y="3510284"/>
                  <a:ext cx="53489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527799" y="2995237"/>
                  <a:ext cx="890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799" y="2995237"/>
                  <a:ext cx="89030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616440" y="4501086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40" y="4501086"/>
                  <a:ext cx="78290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5137150" y="2511425"/>
            <a:ext cx="6640513" cy="3336925"/>
            <a:chOff x="5137150" y="2511425"/>
            <a:chExt cx="6640513" cy="3336925"/>
          </a:xfrm>
        </p:grpSpPr>
        <p:grpSp>
          <p:nvGrpSpPr>
            <p:cNvPr id="1300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037" y="2288564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09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61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48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17"/>
                <a:ext cx="969949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952" y="2365265"/>
                <a:ext cx="120855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356" y="2397397"/>
                <a:ext cx="120648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222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674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586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397"/>
                <a:ext cx="1955830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212"/>
                <a:ext cx="971940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97" y="2342462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11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33"/>
                <a:ext cx="1878155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745"/>
                <a:ext cx="948040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8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1319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1320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1321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69" y="6002581"/>
                <a:ext cx="8020496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020171" y="4451653"/>
                  <a:ext cx="504946" cy="8244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171" y="4451653"/>
                  <a:ext cx="504946" cy="8244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5746149" y="4414399"/>
                  <a:ext cx="70371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6149" y="4414399"/>
                  <a:ext cx="703719" cy="8989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7457046" y="4602271"/>
                  <a:ext cx="5049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046" y="4602271"/>
                  <a:ext cx="50494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10583297" y="4602271"/>
                  <a:ext cx="48282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297" y="4602271"/>
                  <a:ext cx="48282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235825" y="2305050"/>
            <a:ext cx="822325" cy="820738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1299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9344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3695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一、简谐振动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62836" y="1106783"/>
            <a:ext cx="46656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1.简谐振动的定义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662836" y="4174539"/>
            <a:ext cx="5116509" cy="2378075"/>
            <a:chOff x="231" y="2574"/>
            <a:chExt cx="3223" cy="1498"/>
          </a:xfrm>
        </p:grpSpPr>
        <p:sp>
          <p:nvSpPr>
            <p:cNvPr id="20540" name="AutoShape 14"/>
            <p:cNvSpPr>
              <a:spLocks noChangeArrowheads="1"/>
            </p:cNvSpPr>
            <p:nvPr/>
          </p:nvSpPr>
          <p:spPr bwMode="auto">
            <a:xfrm>
              <a:off x="231" y="2574"/>
              <a:ext cx="3223" cy="1498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541" name="Text Box 5"/>
            <p:cNvSpPr txBox="1">
              <a:spLocks noChangeArrowheads="1"/>
            </p:cNvSpPr>
            <p:nvPr/>
          </p:nvSpPr>
          <p:spPr bwMode="auto">
            <a:xfrm>
              <a:off x="312" y="2618"/>
              <a:ext cx="3094" cy="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物体运动时，离开平衡位置的位移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(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或角位移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)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按余弦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(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或正弦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)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规律随时间变化称</a:t>
              </a: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简谐振动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。典型的简谐振动是弹簧振子的运动。</a:t>
              </a:r>
              <a:endParaRPr lang="en-US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8134662" y="5891997"/>
            <a:ext cx="3384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where 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k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is stiffness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62836" y="1758011"/>
            <a:ext cx="8790176" cy="2284413"/>
            <a:chOff x="657" y="981"/>
            <a:chExt cx="5290" cy="1439"/>
          </a:xfrm>
        </p:grpSpPr>
        <p:sp>
          <p:nvSpPr>
            <p:cNvPr id="20538" name="AutoShape 13"/>
            <p:cNvSpPr>
              <a:spLocks noChangeArrowheads="1"/>
            </p:cNvSpPr>
            <p:nvPr/>
          </p:nvSpPr>
          <p:spPr bwMode="auto">
            <a:xfrm>
              <a:off x="657" y="981"/>
              <a:ext cx="5290" cy="143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539" name="Rectangle 12"/>
            <p:cNvSpPr>
              <a:spLocks noChangeArrowheads="1"/>
            </p:cNvSpPr>
            <p:nvPr/>
          </p:nvSpPr>
          <p:spPr bwMode="auto">
            <a:xfrm>
              <a:off x="793" y="1002"/>
              <a:ext cx="5089" cy="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任一物理量在某一值附近往复变化称为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。物体围绕固定位置所作的往复运动称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机械振动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。一切发声体、心脏、海浪起伏、地震以及晶体中原子的振动等都属此类。最简单、最基本的振动是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简谐振动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，任意复杂的振动可分解为若干个简谐振动的合成。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321705" y="5897153"/>
                <a:ext cx="1653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05" y="5897153"/>
                <a:ext cx="16530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026105" y="4014450"/>
            <a:ext cx="4274683" cy="1739225"/>
            <a:chOff x="6026105" y="4014450"/>
            <a:chExt cx="4274683" cy="1739225"/>
          </a:xfrm>
        </p:grpSpPr>
        <p:grpSp>
          <p:nvGrpSpPr>
            <p:cNvPr id="20489" name="Group 18"/>
            <p:cNvGrpSpPr>
              <a:grpSpLocks/>
            </p:cNvGrpSpPr>
            <p:nvPr/>
          </p:nvGrpSpPr>
          <p:grpSpPr bwMode="auto">
            <a:xfrm>
              <a:off x="6026105" y="4535237"/>
              <a:ext cx="3897362" cy="827975"/>
              <a:chOff x="2688" y="1008"/>
              <a:chExt cx="2784" cy="576"/>
            </a:xfrm>
          </p:grpSpPr>
          <p:grpSp>
            <p:nvGrpSpPr>
              <p:cNvPr id="20491" name="Group 19"/>
              <p:cNvGrpSpPr>
                <a:grpSpLocks/>
              </p:cNvGrpSpPr>
              <p:nvPr/>
            </p:nvGrpSpPr>
            <p:grpSpPr bwMode="auto">
              <a:xfrm>
                <a:off x="2832" y="1104"/>
                <a:ext cx="2448" cy="384"/>
                <a:chOff x="1248" y="864"/>
                <a:chExt cx="3504" cy="480"/>
              </a:xfrm>
            </p:grpSpPr>
            <p:grpSp>
              <p:nvGrpSpPr>
                <p:cNvPr id="20502" name="Group 20"/>
                <p:cNvGrpSpPr>
                  <a:grpSpLocks/>
                </p:cNvGrpSpPr>
                <p:nvPr/>
              </p:nvGrpSpPr>
              <p:grpSpPr bwMode="auto">
                <a:xfrm>
                  <a:off x="1248" y="864"/>
                  <a:ext cx="3504" cy="480"/>
                  <a:chOff x="96" y="864"/>
                  <a:chExt cx="3504" cy="480"/>
                </a:xfrm>
              </p:grpSpPr>
              <p:sp>
                <p:nvSpPr>
                  <p:cNvPr id="2053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96" y="864"/>
                    <a:ext cx="41" cy="480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2" dir="t"/>
                  </a:scene3d>
                  <a:sp3d extrusionH="887400" prstMaterial="legacyMatte">
                    <a:bevelT w="13500" h="13500" prst="angle"/>
                    <a:bevelB w="13500" h="13500" prst="angle"/>
                    <a:extrusionClr>
                      <a:srgbClr val="FF9900"/>
                    </a:extrusionClr>
                    <a:contourClr>
                      <a:srgbClr val="FF9900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53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" y="1344"/>
                    <a:ext cx="3504" cy="0"/>
                  </a:xfrm>
                  <a:prstGeom prst="line">
                    <a:avLst/>
                  </a:prstGeom>
                  <a:noFill/>
                  <a:ln w="31750">
                    <a:solidFill>
                      <a:srgbClr val="FF9900"/>
                    </a:solidFill>
                    <a:round/>
                    <a:headEnd/>
                    <a:tailEnd type="none" w="sm" len="lg"/>
                  </a:ln>
                  <a:scene3d>
                    <a:camera prst="legacyObliqueTopRight"/>
                    <a:lightRig rig="legacyFlat2" dir="t"/>
                  </a:scene3d>
                  <a:sp3d extrusionH="887400" prstMaterial="legacyMatte">
                    <a:bevelT w="13500" h="13500" prst="angle"/>
                    <a:bevelB w="13500" h="13500" prst="angle"/>
                    <a:extrusionClr>
                      <a:srgbClr val="FF9900"/>
                    </a:extrusionClr>
                    <a:contourClr>
                      <a:srgbClr val="FF9900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>
                    <a:flatTx/>
                  </a:bodyPr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0503" name="Group 23"/>
                <p:cNvGrpSpPr>
                  <a:grpSpLocks/>
                </p:cNvGrpSpPr>
                <p:nvPr/>
              </p:nvGrpSpPr>
              <p:grpSpPr bwMode="auto">
                <a:xfrm>
                  <a:off x="1390" y="864"/>
                  <a:ext cx="2402" cy="432"/>
                  <a:chOff x="2422" y="720"/>
                  <a:chExt cx="2402" cy="432"/>
                </a:xfrm>
              </p:grpSpPr>
              <p:grpSp>
                <p:nvGrpSpPr>
                  <p:cNvPr id="20504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22" y="720"/>
                    <a:ext cx="2154" cy="288"/>
                    <a:chOff x="2224" y="3264"/>
                    <a:chExt cx="2688" cy="404"/>
                  </a:xfrm>
                </p:grpSpPr>
                <p:grpSp>
                  <p:nvGrpSpPr>
                    <p:cNvPr id="20506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48" y="3264"/>
                      <a:ext cx="2112" cy="396"/>
                      <a:chOff x="2448" y="3264"/>
                      <a:chExt cx="2112" cy="396"/>
                    </a:xfrm>
                  </p:grpSpPr>
                  <p:grpSp>
                    <p:nvGrpSpPr>
                      <p:cNvPr id="20509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48" y="3264"/>
                        <a:ext cx="1104" cy="396"/>
                        <a:chOff x="4080" y="3165"/>
                        <a:chExt cx="1440" cy="495"/>
                      </a:xfrm>
                    </p:grpSpPr>
                    <p:grpSp>
                      <p:nvGrpSpPr>
                        <p:cNvPr id="20522" name="Group 2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080" y="3165"/>
                          <a:ext cx="768" cy="492"/>
                          <a:chOff x="4080" y="3165"/>
                          <a:chExt cx="768" cy="492"/>
                        </a:xfrm>
                      </p:grpSpPr>
                      <p:grpSp>
                        <p:nvGrpSpPr>
                          <p:cNvPr id="20530" name="Group 2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080" y="3165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34" name="Freeform 2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35" name="Freeform 3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0531" name="Group 3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16" y="3168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32" name="Freeform 32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33" name="Freeform 33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0523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752" y="3168"/>
                          <a:ext cx="768" cy="492"/>
                          <a:chOff x="4080" y="3165"/>
                          <a:chExt cx="768" cy="492"/>
                        </a:xfrm>
                      </p:grpSpPr>
                      <p:grpSp>
                        <p:nvGrpSpPr>
                          <p:cNvPr id="20524" name="Group 3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080" y="3165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28" name="Freeform 36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29" name="Freeform 37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0525" name="Group 3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16" y="3168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26" name="Freeform 3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27" name="Freeform 4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0510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456" y="3264"/>
                        <a:ext cx="589" cy="394"/>
                        <a:chOff x="4080" y="3165"/>
                        <a:chExt cx="768" cy="492"/>
                      </a:xfrm>
                    </p:grpSpPr>
                    <p:grpSp>
                      <p:nvGrpSpPr>
                        <p:cNvPr id="20516" name="Group 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080" y="3165"/>
                          <a:ext cx="432" cy="489"/>
                          <a:chOff x="4080" y="3165"/>
                          <a:chExt cx="432" cy="489"/>
                        </a:xfrm>
                      </p:grpSpPr>
                      <p:sp>
                        <p:nvSpPr>
                          <p:cNvPr id="20520" name="Freeform 4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080" y="3165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20521" name="Freeform 44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240" y="3168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517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16" y="3168"/>
                          <a:ext cx="432" cy="489"/>
                          <a:chOff x="4080" y="3165"/>
                          <a:chExt cx="432" cy="489"/>
                        </a:xfrm>
                      </p:grpSpPr>
                      <p:sp>
                        <p:nvSpPr>
                          <p:cNvPr id="20518" name="Freeform 46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080" y="3165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20519" name="Freeform 4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240" y="3168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511" name="Group 4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971" y="3266"/>
                        <a:ext cx="331" cy="392"/>
                        <a:chOff x="4080" y="3165"/>
                        <a:chExt cx="432" cy="489"/>
                      </a:xfrm>
                    </p:grpSpPr>
                    <p:sp>
                      <p:nvSpPr>
                        <p:cNvPr id="20514" name="Freeform 49"/>
                        <p:cNvSpPr>
                          <a:spLocks/>
                        </p:cNvSpPr>
                        <p:nvPr/>
                      </p:nvSpPr>
                      <p:spPr bwMode="auto">
                        <a:xfrm rot="436804">
                          <a:off x="4080" y="3165"/>
                          <a:ext cx="272" cy="486"/>
                        </a:xfrm>
                        <a:custGeom>
                          <a:avLst/>
                          <a:gdLst>
                            <a:gd name="T0" fmla="*/ 0 w 272"/>
                            <a:gd name="T1" fmla="*/ 67 h 486"/>
                            <a:gd name="T2" fmla="*/ 48 w 272"/>
                            <a:gd name="T3" fmla="*/ 3 h 486"/>
                            <a:gd name="T4" fmla="*/ 160 w 272"/>
                            <a:gd name="T5" fmla="*/ 51 h 486"/>
                            <a:gd name="T6" fmla="*/ 256 w 272"/>
                            <a:gd name="T7" fmla="*/ 195 h 486"/>
                            <a:gd name="T8" fmla="*/ 256 w 272"/>
                            <a:gd name="T9" fmla="*/ 371 h 486"/>
                            <a:gd name="T10" fmla="*/ 208 w 272"/>
                            <a:gd name="T11" fmla="*/ 483 h 486"/>
                            <a:gd name="T12" fmla="*/ 128 w 272"/>
                            <a:gd name="T13" fmla="*/ 355 h 486"/>
                            <a:gd name="T14" fmla="*/ 112 w 272"/>
                            <a:gd name="T15" fmla="*/ 211 h 486"/>
                            <a:gd name="T16" fmla="*/ 144 w 272"/>
                            <a:gd name="T17" fmla="*/ 51 h 48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w 272"/>
                            <a:gd name="T28" fmla="*/ 0 h 486"/>
                            <a:gd name="T29" fmla="*/ 272 w 272"/>
                            <a:gd name="T30" fmla="*/ 486 h 486"/>
                          </a:gdLst>
                          <a:ahLst/>
                          <a:cxnLst>
                            <a:cxn ang="T18">
                              <a:pos x="T0" y="T1"/>
                            </a:cxn>
                            <a:cxn ang="T19">
                              <a:pos x="T2" y="T3"/>
                            </a:cxn>
                            <a:cxn ang="T20">
                              <a:pos x="T4" y="T5"/>
                            </a:cxn>
                            <a:cxn ang="T21">
                              <a:pos x="T6" y="T7"/>
                            </a:cxn>
                            <a:cxn ang="T22">
                              <a:pos x="T8" y="T9"/>
                            </a:cxn>
                            <a:cxn ang="T23">
                              <a:pos x="T10" y="T11"/>
                            </a:cxn>
                            <a:cxn ang="T24">
                              <a:pos x="T12" y="T13"/>
                            </a:cxn>
                            <a:cxn ang="T25">
                              <a:pos x="T14" y="T15"/>
                            </a:cxn>
                            <a:cxn ang="T26">
                              <a:pos x="T16" y="T17"/>
                            </a:cxn>
                          </a:cxnLst>
                          <a:rect l="T27" t="T28" r="T29" b="T30"/>
                          <a:pathLst>
                            <a:path w="272" h="486">
                              <a:moveTo>
                                <a:pt x="0" y="67"/>
                              </a:moveTo>
                              <a:cubicBezTo>
                                <a:pt x="11" y="56"/>
                                <a:pt x="21" y="6"/>
                                <a:pt x="48" y="3"/>
                              </a:cubicBezTo>
                              <a:cubicBezTo>
                                <a:pt x="75" y="0"/>
                                <a:pt x="125" y="19"/>
                                <a:pt x="160" y="51"/>
                              </a:cubicBezTo>
                              <a:cubicBezTo>
                                <a:pt x="195" y="83"/>
                                <a:pt x="240" y="142"/>
                                <a:pt x="256" y="195"/>
                              </a:cubicBezTo>
                              <a:cubicBezTo>
                                <a:pt x="272" y="248"/>
                                <a:pt x="264" y="323"/>
                                <a:pt x="256" y="371"/>
                              </a:cubicBezTo>
                              <a:cubicBezTo>
                                <a:pt x="248" y="419"/>
                                <a:pt x="229" y="486"/>
                                <a:pt x="208" y="483"/>
                              </a:cubicBezTo>
                              <a:cubicBezTo>
                                <a:pt x="187" y="480"/>
                                <a:pt x="144" y="400"/>
                                <a:pt x="128" y="355"/>
                              </a:cubicBezTo>
                              <a:cubicBezTo>
                                <a:pt x="112" y="310"/>
                                <a:pt x="109" y="262"/>
                                <a:pt x="112" y="211"/>
                              </a:cubicBezTo>
                              <a:cubicBezTo>
                                <a:pt x="115" y="160"/>
                                <a:pt x="137" y="84"/>
                                <a:pt x="144" y="51"/>
                              </a:cubicBezTo>
                            </a:path>
                          </a:pathLst>
                        </a:custGeom>
                        <a:noFill/>
                        <a:ln w="317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sm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 sz="2800">
                            <a:latin typeface="+mn-lt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20515" name="Freeform 50"/>
                        <p:cNvSpPr>
                          <a:spLocks/>
                        </p:cNvSpPr>
                        <p:nvPr/>
                      </p:nvSpPr>
                      <p:spPr bwMode="auto">
                        <a:xfrm rot="436804">
                          <a:off x="4240" y="3168"/>
                          <a:ext cx="272" cy="486"/>
                        </a:xfrm>
                        <a:custGeom>
                          <a:avLst/>
                          <a:gdLst>
                            <a:gd name="T0" fmla="*/ 0 w 272"/>
                            <a:gd name="T1" fmla="*/ 67 h 486"/>
                            <a:gd name="T2" fmla="*/ 48 w 272"/>
                            <a:gd name="T3" fmla="*/ 3 h 486"/>
                            <a:gd name="T4" fmla="*/ 160 w 272"/>
                            <a:gd name="T5" fmla="*/ 51 h 486"/>
                            <a:gd name="T6" fmla="*/ 256 w 272"/>
                            <a:gd name="T7" fmla="*/ 195 h 486"/>
                            <a:gd name="T8" fmla="*/ 256 w 272"/>
                            <a:gd name="T9" fmla="*/ 371 h 486"/>
                            <a:gd name="T10" fmla="*/ 208 w 272"/>
                            <a:gd name="T11" fmla="*/ 483 h 486"/>
                            <a:gd name="T12" fmla="*/ 128 w 272"/>
                            <a:gd name="T13" fmla="*/ 355 h 486"/>
                            <a:gd name="T14" fmla="*/ 112 w 272"/>
                            <a:gd name="T15" fmla="*/ 211 h 486"/>
                            <a:gd name="T16" fmla="*/ 144 w 272"/>
                            <a:gd name="T17" fmla="*/ 51 h 48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w 272"/>
                            <a:gd name="T28" fmla="*/ 0 h 486"/>
                            <a:gd name="T29" fmla="*/ 272 w 272"/>
                            <a:gd name="T30" fmla="*/ 486 h 486"/>
                          </a:gdLst>
                          <a:ahLst/>
                          <a:cxnLst>
                            <a:cxn ang="T18">
                              <a:pos x="T0" y="T1"/>
                            </a:cxn>
                            <a:cxn ang="T19">
                              <a:pos x="T2" y="T3"/>
                            </a:cxn>
                            <a:cxn ang="T20">
                              <a:pos x="T4" y="T5"/>
                            </a:cxn>
                            <a:cxn ang="T21">
                              <a:pos x="T6" y="T7"/>
                            </a:cxn>
                            <a:cxn ang="T22">
                              <a:pos x="T8" y="T9"/>
                            </a:cxn>
                            <a:cxn ang="T23">
                              <a:pos x="T10" y="T11"/>
                            </a:cxn>
                            <a:cxn ang="T24">
                              <a:pos x="T12" y="T13"/>
                            </a:cxn>
                            <a:cxn ang="T25">
                              <a:pos x="T14" y="T15"/>
                            </a:cxn>
                            <a:cxn ang="T26">
                              <a:pos x="T16" y="T17"/>
                            </a:cxn>
                          </a:cxnLst>
                          <a:rect l="T27" t="T28" r="T29" b="T30"/>
                          <a:pathLst>
                            <a:path w="272" h="486">
                              <a:moveTo>
                                <a:pt x="0" y="67"/>
                              </a:moveTo>
                              <a:cubicBezTo>
                                <a:pt x="11" y="56"/>
                                <a:pt x="21" y="6"/>
                                <a:pt x="48" y="3"/>
                              </a:cubicBezTo>
                              <a:cubicBezTo>
                                <a:pt x="75" y="0"/>
                                <a:pt x="125" y="19"/>
                                <a:pt x="160" y="51"/>
                              </a:cubicBezTo>
                              <a:cubicBezTo>
                                <a:pt x="195" y="83"/>
                                <a:pt x="240" y="142"/>
                                <a:pt x="256" y="195"/>
                              </a:cubicBezTo>
                              <a:cubicBezTo>
                                <a:pt x="272" y="248"/>
                                <a:pt x="264" y="323"/>
                                <a:pt x="256" y="371"/>
                              </a:cubicBezTo>
                              <a:cubicBezTo>
                                <a:pt x="248" y="419"/>
                                <a:pt x="229" y="486"/>
                                <a:pt x="208" y="483"/>
                              </a:cubicBezTo>
                              <a:cubicBezTo>
                                <a:pt x="187" y="480"/>
                                <a:pt x="144" y="400"/>
                                <a:pt x="128" y="355"/>
                              </a:cubicBezTo>
                              <a:cubicBezTo>
                                <a:pt x="112" y="310"/>
                                <a:pt x="109" y="262"/>
                                <a:pt x="112" y="211"/>
                              </a:cubicBezTo>
                              <a:cubicBezTo>
                                <a:pt x="115" y="160"/>
                                <a:pt x="137" y="84"/>
                                <a:pt x="144" y="51"/>
                              </a:cubicBezTo>
                            </a:path>
                          </a:pathLst>
                        </a:custGeom>
                        <a:noFill/>
                        <a:ln w="317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sm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 sz="2800">
                            <a:latin typeface="+mn-lt"/>
                            <a:ea typeface="+mn-ea"/>
                          </a:endParaRPr>
                        </a:p>
                      </p:txBody>
                    </p:sp>
                  </p:grpSp>
                  <p:sp>
                    <p:nvSpPr>
                      <p:cNvPr id="20512" name="Freeform 51"/>
                      <p:cNvSpPr>
                        <a:spLocks/>
                      </p:cNvSpPr>
                      <p:nvPr/>
                    </p:nvSpPr>
                    <p:spPr bwMode="auto">
                      <a:xfrm rot="436804">
                        <a:off x="4229" y="3268"/>
                        <a:ext cx="208" cy="390"/>
                      </a:xfrm>
                      <a:custGeom>
                        <a:avLst/>
                        <a:gdLst>
                          <a:gd name="T0" fmla="*/ 0 w 272"/>
                          <a:gd name="T1" fmla="*/ 7 h 486"/>
                          <a:gd name="T2" fmla="*/ 3 w 272"/>
                          <a:gd name="T3" fmla="*/ 2 h 486"/>
                          <a:gd name="T4" fmla="*/ 11 w 272"/>
                          <a:gd name="T5" fmla="*/ 6 h 486"/>
                          <a:gd name="T6" fmla="*/ 18 w 272"/>
                          <a:gd name="T7" fmla="*/ 21 h 486"/>
                          <a:gd name="T8" fmla="*/ 18 w 272"/>
                          <a:gd name="T9" fmla="*/ 41 h 486"/>
                          <a:gd name="T10" fmla="*/ 14 w 272"/>
                          <a:gd name="T11" fmla="*/ 54 h 486"/>
                          <a:gd name="T12" fmla="*/ 8 w 272"/>
                          <a:gd name="T13" fmla="*/ 39 h 486"/>
                          <a:gd name="T14" fmla="*/ 8 w 272"/>
                          <a:gd name="T15" fmla="*/ 23 h 486"/>
                          <a:gd name="T16" fmla="*/ 9 w 272"/>
                          <a:gd name="T17" fmla="*/ 6 h 48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272"/>
                          <a:gd name="T28" fmla="*/ 0 h 486"/>
                          <a:gd name="T29" fmla="*/ 272 w 272"/>
                          <a:gd name="T30" fmla="*/ 486 h 48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272" h="486">
                            <a:moveTo>
                              <a:pt x="0" y="67"/>
                            </a:moveTo>
                            <a:cubicBezTo>
                              <a:pt x="11" y="56"/>
                              <a:pt x="21" y="6"/>
                              <a:pt x="48" y="3"/>
                            </a:cubicBezTo>
                            <a:cubicBezTo>
                              <a:pt x="75" y="0"/>
                              <a:pt x="125" y="19"/>
                              <a:pt x="160" y="51"/>
                            </a:cubicBezTo>
                            <a:cubicBezTo>
                              <a:pt x="195" y="83"/>
                              <a:pt x="240" y="142"/>
                              <a:pt x="256" y="195"/>
                            </a:cubicBezTo>
                            <a:cubicBezTo>
                              <a:pt x="272" y="248"/>
                              <a:pt x="264" y="323"/>
                              <a:pt x="256" y="371"/>
                            </a:cubicBezTo>
                            <a:cubicBezTo>
                              <a:pt x="248" y="419"/>
                              <a:pt x="229" y="486"/>
                              <a:pt x="208" y="483"/>
                            </a:cubicBezTo>
                            <a:cubicBezTo>
                              <a:pt x="187" y="480"/>
                              <a:pt x="144" y="400"/>
                              <a:pt x="128" y="355"/>
                            </a:cubicBezTo>
                            <a:cubicBezTo>
                              <a:pt x="112" y="310"/>
                              <a:pt x="109" y="262"/>
                              <a:pt x="112" y="211"/>
                            </a:cubicBezTo>
                            <a:cubicBezTo>
                              <a:pt x="115" y="160"/>
                              <a:pt x="137" y="84"/>
                              <a:pt x="144" y="51"/>
                            </a:cubicBezTo>
                          </a:path>
                        </a:pathLst>
                      </a:custGeom>
                      <a:noFill/>
                      <a:ln w="317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2800"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20513" name="Freeform 52"/>
                      <p:cNvSpPr>
                        <a:spLocks/>
                      </p:cNvSpPr>
                      <p:nvPr/>
                    </p:nvSpPr>
                    <p:spPr bwMode="auto">
                      <a:xfrm rot="436804">
                        <a:off x="4352" y="3270"/>
                        <a:ext cx="208" cy="390"/>
                      </a:xfrm>
                      <a:custGeom>
                        <a:avLst/>
                        <a:gdLst>
                          <a:gd name="T0" fmla="*/ 0 w 272"/>
                          <a:gd name="T1" fmla="*/ 7 h 486"/>
                          <a:gd name="T2" fmla="*/ 3 w 272"/>
                          <a:gd name="T3" fmla="*/ 2 h 486"/>
                          <a:gd name="T4" fmla="*/ 11 w 272"/>
                          <a:gd name="T5" fmla="*/ 6 h 486"/>
                          <a:gd name="T6" fmla="*/ 18 w 272"/>
                          <a:gd name="T7" fmla="*/ 21 h 486"/>
                          <a:gd name="T8" fmla="*/ 18 w 272"/>
                          <a:gd name="T9" fmla="*/ 41 h 486"/>
                          <a:gd name="T10" fmla="*/ 14 w 272"/>
                          <a:gd name="T11" fmla="*/ 54 h 486"/>
                          <a:gd name="T12" fmla="*/ 8 w 272"/>
                          <a:gd name="T13" fmla="*/ 39 h 486"/>
                          <a:gd name="T14" fmla="*/ 8 w 272"/>
                          <a:gd name="T15" fmla="*/ 23 h 486"/>
                          <a:gd name="T16" fmla="*/ 9 w 272"/>
                          <a:gd name="T17" fmla="*/ 6 h 48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272"/>
                          <a:gd name="T28" fmla="*/ 0 h 486"/>
                          <a:gd name="T29" fmla="*/ 272 w 272"/>
                          <a:gd name="T30" fmla="*/ 486 h 48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272" h="486">
                            <a:moveTo>
                              <a:pt x="0" y="67"/>
                            </a:moveTo>
                            <a:cubicBezTo>
                              <a:pt x="11" y="56"/>
                              <a:pt x="21" y="6"/>
                              <a:pt x="48" y="3"/>
                            </a:cubicBezTo>
                            <a:cubicBezTo>
                              <a:pt x="75" y="0"/>
                              <a:pt x="125" y="19"/>
                              <a:pt x="160" y="51"/>
                            </a:cubicBezTo>
                            <a:cubicBezTo>
                              <a:pt x="195" y="83"/>
                              <a:pt x="240" y="142"/>
                              <a:pt x="256" y="195"/>
                            </a:cubicBezTo>
                            <a:cubicBezTo>
                              <a:pt x="272" y="248"/>
                              <a:pt x="264" y="323"/>
                              <a:pt x="256" y="371"/>
                            </a:cubicBezTo>
                            <a:cubicBezTo>
                              <a:pt x="248" y="419"/>
                              <a:pt x="229" y="486"/>
                              <a:pt x="208" y="483"/>
                            </a:cubicBezTo>
                            <a:cubicBezTo>
                              <a:pt x="187" y="480"/>
                              <a:pt x="144" y="400"/>
                              <a:pt x="128" y="355"/>
                            </a:cubicBezTo>
                            <a:cubicBezTo>
                              <a:pt x="112" y="310"/>
                              <a:pt x="109" y="262"/>
                              <a:pt x="112" y="211"/>
                            </a:cubicBezTo>
                            <a:cubicBezTo>
                              <a:pt x="115" y="160"/>
                              <a:pt x="137" y="84"/>
                              <a:pt x="144" y="51"/>
                            </a:cubicBezTo>
                          </a:path>
                        </a:pathLst>
                      </a:custGeom>
                      <a:noFill/>
                      <a:ln w="317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28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2050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2224" y="3285"/>
                      <a:ext cx="318" cy="383"/>
                    </a:xfrm>
                    <a:custGeom>
                      <a:avLst/>
                      <a:gdLst>
                        <a:gd name="T0" fmla="*/ 0 w 318"/>
                        <a:gd name="T1" fmla="*/ 187 h 383"/>
                        <a:gd name="T2" fmla="*/ 144 w 318"/>
                        <a:gd name="T3" fmla="*/ 171 h 383"/>
                        <a:gd name="T4" fmla="*/ 253 w 318"/>
                        <a:gd name="T5" fmla="*/ 7 h 383"/>
                        <a:gd name="T6" fmla="*/ 312 w 318"/>
                        <a:gd name="T7" fmla="*/ 130 h 383"/>
                        <a:gd name="T8" fmla="*/ 294 w 318"/>
                        <a:gd name="T9" fmla="*/ 271 h 383"/>
                        <a:gd name="T10" fmla="*/ 256 w 318"/>
                        <a:gd name="T11" fmla="*/ 379 h 383"/>
                        <a:gd name="T12" fmla="*/ 198 w 318"/>
                        <a:gd name="T13" fmla="*/ 246 h 383"/>
                        <a:gd name="T14" fmla="*/ 201 w 318"/>
                        <a:gd name="T15" fmla="*/ 129 h 383"/>
                        <a:gd name="T16" fmla="*/ 241 w 318"/>
                        <a:gd name="T17" fmla="*/ 6 h 383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318"/>
                        <a:gd name="T28" fmla="*/ 0 h 383"/>
                        <a:gd name="T29" fmla="*/ 318 w 318"/>
                        <a:gd name="T30" fmla="*/ 383 h 383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318" h="383">
                          <a:moveTo>
                            <a:pt x="0" y="187"/>
                          </a:moveTo>
                          <a:cubicBezTo>
                            <a:pt x="24" y="182"/>
                            <a:pt x="102" y="201"/>
                            <a:pt x="144" y="171"/>
                          </a:cubicBezTo>
                          <a:cubicBezTo>
                            <a:pt x="186" y="141"/>
                            <a:pt x="225" y="14"/>
                            <a:pt x="253" y="7"/>
                          </a:cubicBezTo>
                          <a:cubicBezTo>
                            <a:pt x="281" y="0"/>
                            <a:pt x="305" y="87"/>
                            <a:pt x="312" y="130"/>
                          </a:cubicBezTo>
                          <a:cubicBezTo>
                            <a:pt x="318" y="175"/>
                            <a:pt x="303" y="230"/>
                            <a:pt x="294" y="271"/>
                          </a:cubicBezTo>
                          <a:cubicBezTo>
                            <a:pt x="285" y="312"/>
                            <a:pt x="272" y="383"/>
                            <a:pt x="256" y="379"/>
                          </a:cubicBezTo>
                          <a:cubicBezTo>
                            <a:pt x="240" y="375"/>
                            <a:pt x="207" y="288"/>
                            <a:pt x="198" y="246"/>
                          </a:cubicBezTo>
                          <a:cubicBezTo>
                            <a:pt x="189" y="204"/>
                            <a:pt x="193" y="170"/>
                            <a:pt x="201" y="129"/>
                          </a:cubicBezTo>
                          <a:cubicBezTo>
                            <a:pt x="208" y="89"/>
                            <a:pt x="233" y="31"/>
                            <a:pt x="241" y="6"/>
                          </a:cubicBezTo>
                        </a:path>
                      </a:pathLst>
                    </a:custGeom>
                    <a:noFill/>
                    <a:ln w="317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2800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2050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480" y="3291"/>
                      <a:ext cx="432" cy="234"/>
                    </a:xfrm>
                    <a:custGeom>
                      <a:avLst/>
                      <a:gdLst>
                        <a:gd name="T0" fmla="*/ 0 w 432"/>
                        <a:gd name="T1" fmla="*/ 37 h 234"/>
                        <a:gd name="T2" fmla="*/ 128 w 432"/>
                        <a:gd name="T3" fmla="*/ 37 h 234"/>
                        <a:gd name="T4" fmla="*/ 192 w 432"/>
                        <a:gd name="T5" fmla="*/ 165 h 234"/>
                        <a:gd name="T6" fmla="*/ 192 w 432"/>
                        <a:gd name="T7" fmla="*/ 165 h 234"/>
                        <a:gd name="T8" fmla="*/ 224 w 432"/>
                        <a:gd name="T9" fmla="*/ 229 h 234"/>
                        <a:gd name="T10" fmla="*/ 288 w 432"/>
                        <a:gd name="T11" fmla="*/ 229 h 234"/>
                        <a:gd name="T12" fmla="*/ 432 w 432"/>
                        <a:gd name="T13" fmla="*/ 229 h 23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32"/>
                        <a:gd name="T22" fmla="*/ 0 h 234"/>
                        <a:gd name="T23" fmla="*/ 432 w 432"/>
                        <a:gd name="T24" fmla="*/ 234 h 23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32" h="234">
                          <a:moveTo>
                            <a:pt x="0" y="37"/>
                          </a:moveTo>
                          <a:cubicBezTo>
                            <a:pt x="112" y="0"/>
                            <a:pt x="48" y="10"/>
                            <a:pt x="128" y="37"/>
                          </a:cubicBezTo>
                          <a:cubicBezTo>
                            <a:pt x="139" y="69"/>
                            <a:pt x="181" y="133"/>
                            <a:pt x="192" y="165"/>
                          </a:cubicBezTo>
                          <a:cubicBezTo>
                            <a:pt x="197" y="181"/>
                            <a:pt x="187" y="149"/>
                            <a:pt x="192" y="165"/>
                          </a:cubicBezTo>
                          <a:cubicBezTo>
                            <a:pt x="197" y="181"/>
                            <a:pt x="207" y="226"/>
                            <a:pt x="224" y="229"/>
                          </a:cubicBezTo>
                          <a:cubicBezTo>
                            <a:pt x="256" y="234"/>
                            <a:pt x="256" y="227"/>
                            <a:pt x="288" y="229"/>
                          </a:cubicBezTo>
                          <a:cubicBezTo>
                            <a:pt x="331" y="232"/>
                            <a:pt x="389" y="229"/>
                            <a:pt x="432" y="229"/>
                          </a:cubicBezTo>
                        </a:path>
                      </a:pathLst>
                    </a:custGeom>
                    <a:noFill/>
                    <a:ln w="317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2800">
                        <a:latin typeface="+mn-lt"/>
                        <a:ea typeface="+mn-ea"/>
                      </a:endParaRPr>
                    </a:p>
                  </p:txBody>
                </p:sp>
              </p:grpSp>
              <p:sp>
                <p:nvSpPr>
                  <p:cNvPr id="2050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4493" y="816"/>
                    <a:ext cx="331" cy="3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2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0000"/>
                    </a:extrusionClr>
                    <a:contourClr>
                      <a:srgbClr val="FF0000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20500" name="Line 58"/>
              <p:cNvSpPr>
                <a:spLocks noChangeShapeType="1"/>
              </p:cNvSpPr>
              <p:nvPr/>
            </p:nvSpPr>
            <p:spPr bwMode="auto">
              <a:xfrm flipH="1" flipV="1">
                <a:off x="3936" y="1008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20494" name="Group 60"/>
              <p:cNvGrpSpPr>
                <a:grpSpLocks/>
              </p:cNvGrpSpPr>
              <p:nvPr/>
            </p:nvGrpSpPr>
            <p:grpSpPr bwMode="auto">
              <a:xfrm>
                <a:off x="2688" y="1488"/>
                <a:ext cx="2784" cy="96"/>
                <a:chOff x="2208" y="1776"/>
                <a:chExt cx="2784" cy="96"/>
              </a:xfrm>
            </p:grpSpPr>
            <p:sp>
              <p:nvSpPr>
                <p:cNvPr id="20495" name="Line 61"/>
                <p:cNvSpPr>
                  <a:spLocks noChangeShapeType="1"/>
                </p:cNvSpPr>
                <p:nvPr/>
              </p:nvSpPr>
              <p:spPr bwMode="auto">
                <a:xfrm>
                  <a:off x="3360" y="1776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0496" name="Line 62"/>
                <p:cNvSpPr>
                  <a:spLocks noChangeShapeType="1"/>
                </p:cNvSpPr>
                <p:nvPr/>
              </p:nvSpPr>
              <p:spPr bwMode="auto">
                <a:xfrm>
                  <a:off x="2208" y="1776"/>
                  <a:ext cx="27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0499" name="Line 65"/>
                <p:cNvSpPr>
                  <a:spLocks noChangeShapeType="1"/>
                </p:cNvSpPr>
                <p:nvPr/>
              </p:nvSpPr>
              <p:spPr bwMode="auto">
                <a:xfrm>
                  <a:off x="3936" y="1776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7875809" y="4014450"/>
                  <a:ext cx="517706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809" y="4014450"/>
                  <a:ext cx="517706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6968135" y="4200432"/>
                  <a:ext cx="4933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135" y="4200432"/>
                  <a:ext cx="49334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8444062" y="4124328"/>
                  <a:ext cx="5915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062" y="4124328"/>
                  <a:ext cx="59157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7337231" y="5230455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231" y="5230455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8201208" y="5226824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1208" y="5226824"/>
                  <a:ext cx="485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9815079" y="490841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079" y="4908411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488697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5" grpId="0" autoUpdateAnimBg="0"/>
      <p:bldP spid="8199" grpId="0" autoUpdateAnimBg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9441" y="488633"/>
            <a:ext cx="94596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在弹簧振子中，振动的物体受到弹性力的作用，弹性力服从胡克定律。</a:t>
            </a:r>
            <a:endParaRPr kumimoji="1"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93580" y="1514574"/>
            <a:ext cx="7924800" cy="2362200"/>
            <a:chOff x="917387" y="730274"/>
            <a:chExt cx="7924800" cy="2362200"/>
          </a:xfrm>
        </p:grpSpPr>
        <p:grpSp>
          <p:nvGrpSpPr>
            <p:cNvPr id="2" name="组合 1"/>
            <p:cNvGrpSpPr/>
            <p:nvPr/>
          </p:nvGrpSpPr>
          <p:grpSpPr>
            <a:xfrm>
              <a:off x="917387" y="730274"/>
              <a:ext cx="7924800" cy="2362200"/>
              <a:chOff x="917387" y="730274"/>
              <a:chExt cx="7924800" cy="2362200"/>
            </a:xfrm>
          </p:grpSpPr>
          <p:grpSp>
            <p:nvGrpSpPr>
              <p:cNvPr id="22531" name="Group 2"/>
              <p:cNvGrpSpPr>
                <a:grpSpLocks/>
              </p:cNvGrpSpPr>
              <p:nvPr/>
            </p:nvGrpSpPr>
            <p:grpSpPr bwMode="auto">
              <a:xfrm>
                <a:off x="917387" y="730274"/>
                <a:ext cx="7924800" cy="2362200"/>
                <a:chOff x="384" y="768"/>
                <a:chExt cx="4992" cy="1488"/>
              </a:xfrm>
            </p:grpSpPr>
            <p:sp>
              <p:nvSpPr>
                <p:cNvPr id="22536" name="Rectangle 3"/>
                <p:cNvSpPr>
                  <a:spLocks noChangeArrowheads="1"/>
                </p:cNvSpPr>
                <p:nvPr/>
              </p:nvSpPr>
              <p:spPr bwMode="auto">
                <a:xfrm>
                  <a:off x="384" y="768"/>
                  <a:ext cx="4992" cy="1488"/>
                </a:xfrm>
                <a:prstGeom prst="rect">
                  <a:avLst/>
                </a:prstGeom>
                <a:noFill/>
                <a:ln w="9525">
                  <a:solidFill>
                    <a:srgbClr val="006666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22537" name="Group 4"/>
                <p:cNvGrpSpPr>
                  <a:grpSpLocks/>
                </p:cNvGrpSpPr>
                <p:nvPr/>
              </p:nvGrpSpPr>
              <p:grpSpPr bwMode="auto">
                <a:xfrm>
                  <a:off x="578" y="901"/>
                  <a:ext cx="4410" cy="1008"/>
                  <a:chOff x="768" y="1872"/>
                  <a:chExt cx="4368" cy="1008"/>
                </a:xfrm>
              </p:grpSpPr>
              <p:sp>
                <p:nvSpPr>
                  <p:cNvPr id="22538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064"/>
                    <a:ext cx="624" cy="624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0000"/>
                      </a:gs>
                      <a:gs pos="100000">
                        <a:srgbClr val="5C00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grpSp>
                <p:nvGrpSpPr>
                  <p:cNvPr id="22539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912" y="2160"/>
                    <a:ext cx="2304" cy="384"/>
                    <a:chOff x="1104" y="2064"/>
                    <a:chExt cx="2400" cy="384"/>
                  </a:xfrm>
                </p:grpSpPr>
                <p:grpSp>
                  <p:nvGrpSpPr>
                    <p:cNvPr id="22556" name="Group 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69" y="2064"/>
                      <a:ext cx="208" cy="384"/>
                      <a:chOff x="1632" y="2064"/>
                      <a:chExt cx="336" cy="384"/>
                    </a:xfrm>
                  </p:grpSpPr>
                  <p:sp>
                    <p:nvSpPr>
                      <p:cNvPr id="22584" name="Line 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5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7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7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82" name="Line 1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3" name="Line 1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8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86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80" name="Line 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1" name="Line 1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9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95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8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9" name="Line 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0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04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6" name="Line 2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7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1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13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4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5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2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22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2" name="Line 2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3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3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31" y="2064"/>
                      <a:ext cx="208" cy="384"/>
                      <a:chOff x="1632" y="2064"/>
                      <a:chExt cx="336" cy="384"/>
                    </a:xfrm>
                  </p:grpSpPr>
                  <p:sp>
                    <p:nvSpPr>
                      <p:cNvPr id="22570" name="Line 2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1" name="Line 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22564" name="Line 3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90" y="2064"/>
                      <a:ext cx="59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5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9" y="2064"/>
                      <a:ext cx="120" cy="38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6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04" y="2352"/>
                      <a:ext cx="18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7" name="Line 3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9" y="2064"/>
                      <a:ext cx="90" cy="38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8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29" y="2064"/>
                      <a:ext cx="89" cy="24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9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18" y="2304"/>
                      <a:ext cx="18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54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88"/>
                    <a:ext cx="422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1" name="Rectangle 38" descr="浅色下对角线"/>
                  <p:cNvSpPr>
                    <a:spLocks noChangeArrowheads="1"/>
                  </p:cNvSpPr>
                  <p:nvPr/>
                </p:nvSpPr>
                <p:spPr bwMode="auto">
                  <a:xfrm>
                    <a:off x="912" y="2688"/>
                    <a:ext cx="4224" cy="192"/>
                  </a:xfrm>
                  <a:prstGeom prst="rect">
                    <a:avLst/>
                  </a:prstGeom>
                  <a:pattFill prst="ltDnDiag">
                    <a:fgClr>
                      <a:schemeClr val="tx1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42" name="Rectangle 39" descr="浅色上对角线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016"/>
                    <a:ext cx="144" cy="864"/>
                  </a:xfrm>
                  <a:prstGeom prst="rect">
                    <a:avLst/>
                  </a:prstGeom>
                  <a:pattFill prst="ltUpDiag">
                    <a:fgClr>
                      <a:schemeClr val="tx1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4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4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5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88"/>
                    <a:ext cx="42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 type="non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6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112"/>
                    <a:ext cx="230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6600"/>
                    </a:solidFill>
                    <a:prstDash val="dash"/>
                    <a:round/>
                    <a:headEnd type="triangl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8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4" y="2208"/>
                    <a:ext cx="115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endParaRPr kumimoji="0" lang="zh-CN" altLang="zh-CN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51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552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55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2016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/>
                  <p:cNvSpPr/>
                  <p:nvPr/>
                </p:nvSpPr>
                <p:spPr>
                  <a:xfrm>
                    <a:off x="8167316" y="1855812"/>
                    <a:ext cx="48570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矩形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7316" y="1855812"/>
                    <a:ext cx="48570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3566350" y="2460044"/>
                    <a:ext cx="78290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6350" y="2460044"/>
                    <a:ext cx="782907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/>
                  <p:cNvSpPr/>
                  <p:nvPr/>
                </p:nvSpPr>
                <p:spPr>
                  <a:xfrm>
                    <a:off x="7122373" y="2481649"/>
                    <a:ext cx="51520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矩形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2373" y="2481649"/>
                    <a:ext cx="51520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5420013" y="2460044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0013" y="2460044"/>
                    <a:ext cx="53489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4559139" y="1696130"/>
                    <a:ext cx="49334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9139" y="1696130"/>
                    <a:ext cx="49334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/>
                  <p:cNvSpPr/>
                  <p:nvPr/>
                </p:nvSpPr>
                <p:spPr>
                  <a:xfrm>
                    <a:off x="3104082" y="789013"/>
                    <a:ext cx="56502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082" y="789013"/>
                    <a:ext cx="565026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5301893" y="1338562"/>
                  <a:ext cx="765722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4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893" y="1338562"/>
                  <a:ext cx="76572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ontrols>
      <mc:AlternateContent xmlns:mc="http://schemas.openxmlformats.org/markup-compatibility/2006">
        <mc:Choice xmlns:v="urn:schemas-microsoft-com:vml" Requires="v">
          <p:control spid="64662" name="ShockwaveFlash1" r:id="rId2" imgW="5721480" imgH="2973240"/>
        </mc:Choice>
        <mc:Fallback>
          <p:control name="ShockwaveFlash1" r:id="rId2" imgW="5721480" imgH="29732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95563" y="3876675"/>
                  <a:ext cx="5721350" cy="29733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8875634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579003" y="1131714"/>
            <a:ext cx="3604691" cy="47529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pic>
        <p:nvPicPr>
          <p:cNvPr id="11266" name="Picture 2" descr="简谐振动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89" y="1131714"/>
            <a:ext cx="5257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816998" y="1326976"/>
            <a:ext cx="3141228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简谐振动并不局限于弹簧振子。对于摆的运动、木块在水面上的浮动等类似的运动，运动物体所受的力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与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弹性力相似，称为准弹性力。这种在准弹性力作用下的运动也是简谐振动。</a:t>
            </a:r>
          </a:p>
        </p:txBody>
      </p:sp>
    </p:spTree>
    <p:extLst>
      <p:ext uri="{BB962C8B-B14F-4D97-AF65-F5344CB8AC3E}">
        <p14:creationId xmlns:p14="http://schemas.microsoft.com/office/powerpoint/2010/main" val="38454348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  <p:bldP spid="24581" grpId="0"/>
    </p:bld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2145</TotalTime>
  <Words>6099</Words>
  <Application>Microsoft Office PowerPoint</Application>
  <PresentationFormat>自定义</PresentationFormat>
  <Paragraphs>784</Paragraphs>
  <Slides>61</Slides>
  <Notes>44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4" baseType="lpstr">
      <vt:lpstr>1_主题2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Cici</cp:lastModifiedBy>
  <cp:revision>354</cp:revision>
  <dcterms:created xsi:type="dcterms:W3CDTF">2016-10-12T23:56:00Z</dcterms:created>
  <dcterms:modified xsi:type="dcterms:W3CDTF">2018-09-03T08:14:29Z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